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56" r:id="rId3"/>
    <p:sldId id="307" r:id="rId4"/>
    <p:sldId id="316" r:id="rId5"/>
    <p:sldId id="311" r:id="rId6"/>
    <p:sldId id="318" r:id="rId7"/>
    <p:sldId id="319" r:id="rId8"/>
    <p:sldId id="320" r:id="rId9"/>
    <p:sldId id="317" r:id="rId10"/>
    <p:sldId id="279" r:id="rId11"/>
    <p:sldId id="283" r:id="rId12"/>
    <p:sldId id="282" r:id="rId13"/>
    <p:sldId id="313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664"/>
    <a:srgbClr val="009F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4890" autoAdjust="0"/>
    <p:restoredTop sz="94640" autoAdjust="0"/>
  </p:normalViewPr>
  <p:slideViewPr>
    <p:cSldViewPr snapToGrid="0">
      <p:cViewPr varScale="1"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6C97AE9A-17C4-4A3A-AB4F-DFF0517DC8D5}" type="datetimeFigureOut">
              <a:rPr lang="cs-CZ"/>
              <a:pPr>
                <a:defRPr/>
              </a:pPr>
              <a:t>03.12.2019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32F0D9C-71C6-4F2D-8AB2-39498D7C381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16420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70AB9D-03DF-4CE7-A17E-BC1818F8C3EB}" type="datetimeFigureOut">
              <a:rPr lang="cs-CZ"/>
              <a:pPr>
                <a:defRPr/>
              </a:pPr>
              <a:t>03.12.2019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noProof="0" smtClean="0"/>
              <a:t>Kliknutím lze upravit styly předlohy textu.</a:t>
            </a:r>
          </a:p>
          <a:p>
            <a:pPr lvl="1"/>
            <a:r>
              <a:rPr lang="cs-CZ" altLang="cs-CZ" noProof="0" smtClean="0"/>
              <a:t>Druhá úroveň</a:t>
            </a:r>
          </a:p>
          <a:p>
            <a:pPr lvl="2"/>
            <a:r>
              <a:rPr lang="cs-CZ" altLang="cs-CZ" noProof="0" smtClean="0"/>
              <a:t>Třetí úroveň</a:t>
            </a:r>
          </a:p>
          <a:p>
            <a:pPr lvl="3"/>
            <a:r>
              <a:rPr lang="cs-CZ" altLang="cs-CZ" noProof="0" smtClean="0"/>
              <a:t>Čtvrtá úroveň</a:t>
            </a:r>
          </a:p>
          <a:p>
            <a:pPr lvl="4"/>
            <a:r>
              <a:rPr lang="cs-CZ" alt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1A1A7A-F5A4-4719-BCFB-173444CDEA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72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kupina 6"/>
          <p:cNvGrpSpPr>
            <a:grpSpLocks/>
          </p:cNvGrpSpPr>
          <p:nvPr/>
        </p:nvGrpSpPr>
        <p:grpSpPr bwMode="auto">
          <a:xfrm>
            <a:off x="360363" y="6048375"/>
            <a:ext cx="8423275" cy="180975"/>
            <a:chOff x="360364" y="6008560"/>
            <a:chExt cx="8424000" cy="181103"/>
          </a:xfrm>
        </p:grpSpPr>
        <p:sp>
          <p:nvSpPr>
            <p:cNvPr id="5" name="Obdélník 4"/>
            <p:cNvSpPr/>
            <p:nvPr/>
          </p:nvSpPr>
          <p:spPr>
            <a:xfrm>
              <a:off x="360364" y="6008560"/>
              <a:ext cx="8424000" cy="365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6" name="Obdélník 5"/>
            <p:cNvSpPr/>
            <p:nvPr/>
          </p:nvSpPr>
          <p:spPr>
            <a:xfrm>
              <a:off x="360364" y="6081637"/>
              <a:ext cx="8424000" cy="10802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</p:grpSp>
      <p:sp>
        <p:nvSpPr>
          <p:cNvPr id="7" name="Zástupný symbol pro datum 3"/>
          <p:cNvSpPr txBox="1">
            <a:spLocks/>
          </p:cNvSpPr>
          <p:nvPr/>
        </p:nvSpPr>
        <p:spPr>
          <a:xfrm>
            <a:off x="7740650" y="6164263"/>
            <a:ext cx="1042988" cy="360362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cs-CZ"/>
            </a:defPPr>
            <a:lvl1pPr marL="0" algn="r" defTabSz="914400" rtl="0" eaLnBrk="1" latinLnBrk="0" hangingPunct="1">
              <a:defRPr sz="1200" kern="16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2664"/>
                </a:solidFill>
              </a:rPr>
              <a:t>www.cd.cz</a:t>
            </a:r>
            <a:endParaRPr lang="cs-CZ" b="1" dirty="0">
              <a:solidFill>
                <a:srgbClr val="002664"/>
              </a:solidFill>
            </a:endParaRPr>
          </a:p>
        </p:txBody>
      </p:sp>
      <p:pic>
        <p:nvPicPr>
          <p:cNvPr id="8" name="Picture 12" descr="D:\Sablony\dopis\Logo Národní dopravce\CD_narodni_dopravce_dvour_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209073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3698" name="Zástupný symbol pro nadpis 1"/>
          <p:cNvSpPr>
            <a:spLocks noGrp="1"/>
          </p:cNvSpPr>
          <p:nvPr>
            <p:ph type="ctrTitle"/>
          </p:nvPr>
        </p:nvSpPr>
        <p:spPr>
          <a:xfrm>
            <a:off x="360363" y="1619250"/>
            <a:ext cx="8421687" cy="1439863"/>
          </a:xfrm>
        </p:spPr>
        <p:txBody>
          <a:bodyPr/>
          <a:lstStyle>
            <a:lvl1pPr>
              <a:lnSpc>
                <a:spcPts val="4600"/>
              </a:lnSpc>
              <a:defRPr sz="4000" smtClean="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413699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358775" y="3057525"/>
            <a:ext cx="8421688" cy="1374775"/>
          </a:xfrm>
        </p:spPr>
        <p:txBody>
          <a:bodyPr/>
          <a:lstStyle>
            <a:lvl1pPr marL="0" indent="0">
              <a:lnSpc>
                <a:spcPts val="3200"/>
              </a:lnSpc>
              <a:buFont typeface="Arial" pitchFamily="34" charset="0"/>
              <a:buNone/>
              <a:defRPr sz="2800" smtClean="0">
                <a:solidFill>
                  <a:schemeClr val="bg2"/>
                </a:solidFill>
              </a:defRPr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5768975" y="6164263"/>
            <a:ext cx="2133600" cy="360362"/>
          </a:xfrm>
        </p:spPr>
        <p:txBody>
          <a:bodyPr/>
          <a:lstStyle>
            <a:lvl1pPr algn="r">
              <a:lnSpc>
                <a:spcPts val="1500"/>
              </a:lnSpc>
              <a:defRPr sz="1200" baseline="0">
                <a:solidFill>
                  <a:srgbClr val="002664"/>
                </a:solidFill>
              </a:defRPr>
            </a:lvl1pPr>
          </a:lstStyle>
          <a:p>
            <a:pPr>
              <a:defRPr/>
            </a:pPr>
            <a:fld id="{40D9E4E0-42D1-413C-B13E-FD73B258BB33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10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164263"/>
            <a:ext cx="2895600" cy="3603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1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68300" y="6164263"/>
            <a:ext cx="1079500" cy="360362"/>
          </a:xfrm>
        </p:spPr>
        <p:txBody>
          <a:bodyPr/>
          <a:lstStyle>
            <a:lvl1pPr algn="l">
              <a:lnSpc>
                <a:spcPts val="1500"/>
              </a:lnSpc>
              <a:defRPr sz="1200" baseline="0">
                <a:solidFill>
                  <a:srgbClr val="002664"/>
                </a:solidFill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C9AA0C26-670A-4221-822D-2684C1B0E33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037799"/>
      </p:ext>
    </p:extLst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5125" y="361950"/>
            <a:ext cx="8423275" cy="4032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0363" y="1806575"/>
            <a:ext cx="8423275" cy="40671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AC231-66C3-451A-A799-059860E3B287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1ED84506-02D5-4874-9D71-58B428DD988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8559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 txBox="1">
            <a:spLocks/>
          </p:cNvSpPr>
          <p:nvPr/>
        </p:nvSpPr>
        <p:spPr>
          <a:xfrm>
            <a:off x="7740650" y="6154738"/>
            <a:ext cx="1042988" cy="360362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cs-CZ"/>
            </a:defPPr>
            <a:lvl1pPr marL="0" algn="r" defTabSz="914400" rtl="0" eaLnBrk="1" latinLnBrk="0" hangingPunct="1">
              <a:defRPr sz="1200" kern="16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</a:rPr>
              <a:t>www.cd.cz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5" name="Picture 21" descr="D:\Sablony\dopis\Logo Národní dopravce\CD_narodni_dopravce_dvour_neg nahled.pn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2090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1250" name="Zástupný symbol pro nadpis 1"/>
          <p:cNvSpPr>
            <a:spLocks noGrp="1"/>
          </p:cNvSpPr>
          <p:nvPr>
            <p:ph type="ctrTitle"/>
          </p:nvPr>
        </p:nvSpPr>
        <p:spPr>
          <a:xfrm>
            <a:off x="358775" y="1619250"/>
            <a:ext cx="8421688" cy="1439863"/>
          </a:xfrm>
        </p:spPr>
        <p:txBody>
          <a:bodyPr/>
          <a:lstStyle>
            <a:lvl1pPr>
              <a:lnSpc>
                <a:spcPts val="4600"/>
              </a:lnSpc>
              <a:defRPr sz="4000" smtClean="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821251" name="Zástupný symbol pro text 2"/>
          <p:cNvSpPr>
            <a:spLocks noGrp="1"/>
          </p:cNvSpPr>
          <p:nvPr>
            <p:ph type="subTitle" idx="1"/>
          </p:nvPr>
        </p:nvSpPr>
        <p:spPr>
          <a:xfrm>
            <a:off x="358775" y="3057525"/>
            <a:ext cx="8421688" cy="1439863"/>
          </a:xfrm>
        </p:spPr>
        <p:txBody>
          <a:bodyPr/>
          <a:lstStyle>
            <a:lvl1pPr marL="0" indent="0">
              <a:lnSpc>
                <a:spcPts val="3200"/>
              </a:lnSpc>
              <a:buFont typeface="Arial" pitchFamily="34" charset="0"/>
              <a:buNone/>
              <a:defRPr sz="2800" smtClean="0"/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156325" y="6164263"/>
            <a:ext cx="1792288" cy="360362"/>
          </a:xfrm>
        </p:spPr>
        <p:txBody>
          <a:bodyPr/>
          <a:lstStyle>
            <a:lvl1pPr algn="r">
              <a:lnSpc>
                <a:spcPts val="1500"/>
              </a:lnSpc>
              <a:defRPr sz="12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4EBCF17-964F-405C-BB04-060613F78D75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41663" y="6164263"/>
            <a:ext cx="2895600" cy="360362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368300" y="6164263"/>
            <a:ext cx="1079500" cy="360362"/>
          </a:xfrm>
        </p:spPr>
        <p:txBody>
          <a:bodyPr/>
          <a:lstStyle>
            <a:lvl1pPr algn="l">
              <a:lnSpc>
                <a:spcPts val="1500"/>
              </a:lnSpc>
              <a:defRPr sz="1200" baseline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2E880830-9131-4225-9511-FEFBFB266A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508537"/>
      </p:ext>
    </p:extLst>
  </p:cSld>
  <p:clrMapOvr>
    <a:masterClrMapping/>
  </p:clrMapOvr>
  <p:hf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tmav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60363" y="1620000"/>
            <a:ext cx="8424000" cy="1438160"/>
          </a:xfrm>
        </p:spPr>
        <p:txBody>
          <a:bodyPr>
            <a:noAutofit/>
          </a:bodyPr>
          <a:lstStyle>
            <a:lvl1pPr algn="l">
              <a:lnSpc>
                <a:spcPts val="4600"/>
              </a:lnSpc>
              <a:defRPr sz="4000" b="1" kern="380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60363" y="3060000"/>
            <a:ext cx="8448357" cy="1063868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ts val="3200"/>
              </a:lnSpc>
              <a:buNone/>
              <a:defRPr lang="cs-CZ" sz="2800" b="1" kern="2500" baseline="0" dirty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1A864-69F3-4258-A0B8-8FF18BD981F6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348A7C97-969C-49A6-B24A-3E85F64FFCA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63435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CA29D-E5CE-42A1-BCA9-8F7DFB3578F6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40CCA933-11E6-4DD4-BA2C-8050E21DAF3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4223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0"/>
            <a:ext cx="8424000" cy="4032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7"/>
          </p:nvPr>
        </p:nvSpPr>
        <p:spPr>
          <a:xfrm>
            <a:off x="360000" y="1620000"/>
            <a:ext cx="8424000" cy="4316412"/>
          </a:xfrm>
        </p:spPr>
        <p:txBody>
          <a:bodyPr/>
          <a:lstStyle>
            <a:lvl1pPr marL="0" indent="0">
              <a:lnSpc>
                <a:spcPts val="2000"/>
              </a:lnSpc>
              <a:buFont typeface="Arial" pitchFamily="34" charset="0"/>
              <a:buNone/>
              <a:defRPr>
                <a:solidFill>
                  <a:srgbClr val="002664"/>
                </a:solidFill>
              </a:defRPr>
            </a:lvl1pPr>
            <a:lvl2pPr marL="0" indent="0">
              <a:lnSpc>
                <a:spcPts val="2000"/>
              </a:lnSpc>
              <a:buNone/>
              <a:defRPr>
                <a:solidFill>
                  <a:srgbClr val="002664"/>
                </a:solidFill>
              </a:defRPr>
            </a:lvl2pPr>
            <a:lvl3pPr marL="0" indent="0">
              <a:lnSpc>
                <a:spcPts val="2000"/>
              </a:lnSpc>
              <a:buFont typeface="Arial" pitchFamily="34" charset="0"/>
              <a:buNone/>
              <a:defRPr>
                <a:solidFill>
                  <a:srgbClr val="002664"/>
                </a:solidFill>
              </a:defRPr>
            </a:lvl3pPr>
            <a:lvl4pPr marL="4763" indent="-4763">
              <a:lnSpc>
                <a:spcPts val="2000"/>
              </a:lnSpc>
              <a:buNone/>
              <a:defRPr>
                <a:solidFill>
                  <a:srgbClr val="002664"/>
                </a:solidFill>
              </a:defRPr>
            </a:lvl4pPr>
            <a:lvl5pPr marL="0" indent="0">
              <a:lnSpc>
                <a:spcPts val="2000"/>
              </a:lnSpc>
              <a:buNone/>
              <a:defRPr>
                <a:solidFill>
                  <a:srgbClr val="002664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57B15-BCA8-47DA-B0EA-C1FB2826E015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48872FAF-28B7-40A5-83BB-7CD5E7A2274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51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0"/>
            <a:ext cx="8424000" cy="365488"/>
          </a:xfrm>
        </p:spPr>
        <p:txBody>
          <a:bodyPr>
            <a:normAutofit/>
          </a:bodyPr>
          <a:lstStyle>
            <a:lvl1pPr>
              <a:lnSpc>
                <a:spcPts val="2400"/>
              </a:lnSpc>
              <a:defRPr sz="1600">
                <a:solidFill>
                  <a:srgbClr val="009FDA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7"/>
          </p:nvPr>
        </p:nvSpPr>
        <p:spPr>
          <a:xfrm>
            <a:off x="360363" y="1620000"/>
            <a:ext cx="8424000" cy="4316412"/>
          </a:xfrm>
        </p:spPr>
        <p:txBody>
          <a:bodyPr/>
          <a:lstStyle>
            <a:lvl1pPr marL="180000" indent="-180000">
              <a:tabLst/>
              <a:defRPr b="0">
                <a:solidFill>
                  <a:srgbClr val="002664"/>
                </a:solidFill>
              </a:defRPr>
            </a:lvl1pPr>
            <a:lvl2pPr marL="432000" indent="-252000">
              <a:buFont typeface="+mj-lt"/>
              <a:buAutoNum type="alphaLcParenR"/>
              <a:defRPr b="0">
                <a:solidFill>
                  <a:srgbClr val="002664"/>
                </a:solidFill>
              </a:defRPr>
            </a:lvl2pPr>
            <a:lvl3pPr marL="612000" indent="-180000">
              <a:buClr>
                <a:schemeClr val="accent3"/>
              </a:buClr>
              <a:buSzPct val="130000"/>
              <a:buFont typeface="Arial" pitchFamily="34" charset="0"/>
              <a:buChar char="•"/>
              <a:defRPr b="0">
                <a:solidFill>
                  <a:srgbClr val="002664"/>
                </a:solidFill>
              </a:defRPr>
            </a:lvl3pPr>
            <a:lvl4pPr marL="792000" indent="-180000">
              <a:buClr>
                <a:schemeClr val="accent1"/>
              </a:buClr>
              <a:buSzPct val="130000"/>
              <a:defRPr b="0">
                <a:solidFill>
                  <a:srgbClr val="002664"/>
                </a:solidFill>
              </a:defRPr>
            </a:lvl4pPr>
            <a:lvl5pPr marL="972000" indent="-180000">
              <a:buClr>
                <a:schemeClr val="tx2"/>
              </a:buClr>
              <a:buSzPct val="130000"/>
              <a:defRPr b="0">
                <a:solidFill>
                  <a:srgbClr val="002664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67FA7-669B-40F0-A5DB-F614C646B5B1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CF4BCE59-7BE6-4506-879D-6EA9379872B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987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text 13"/>
          <p:cNvSpPr>
            <a:spLocks noGrp="1"/>
          </p:cNvSpPr>
          <p:nvPr>
            <p:ph type="body" sz="quarter" idx="17"/>
          </p:nvPr>
        </p:nvSpPr>
        <p:spPr>
          <a:xfrm>
            <a:off x="360364" y="765175"/>
            <a:ext cx="8424000" cy="431800"/>
          </a:xfrm>
        </p:spPr>
        <p:txBody>
          <a:bodyPr/>
          <a:lstStyle>
            <a:lvl1pPr marL="0" indent="0">
              <a:lnSpc>
                <a:spcPts val="2400"/>
              </a:lnSpc>
              <a:buNone/>
              <a:defRPr>
                <a:solidFill>
                  <a:srgbClr val="009FDA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3638" cy="402754"/>
          </a:xfrm>
        </p:spPr>
        <p:txBody>
          <a:bodyPr/>
          <a:lstStyle>
            <a:lvl1pPr>
              <a:defRPr lang="cs-CZ" sz="2400" b="1" i="0" u="none" strike="noStrike" baseline="0" smtClean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tabulku 3"/>
          <p:cNvSpPr>
            <a:spLocks noGrp="1"/>
          </p:cNvSpPr>
          <p:nvPr>
            <p:ph type="tbl" sz="quarter" idx="21"/>
          </p:nvPr>
        </p:nvSpPr>
        <p:spPr>
          <a:xfrm>
            <a:off x="360363" y="1617663"/>
            <a:ext cx="8423275" cy="3322637"/>
          </a:xfrm>
        </p:spPr>
        <p:txBody>
          <a:bodyPr rtlCol="0">
            <a:normAutofit/>
          </a:bodyPr>
          <a:lstStyle>
            <a:lvl1pPr>
              <a:lnSpc>
                <a:spcPts val="1400"/>
              </a:lnSpc>
              <a:defRPr sz="1200"/>
            </a:lvl1pPr>
          </a:lstStyle>
          <a:p>
            <a:pPr lvl="0"/>
            <a:r>
              <a:rPr lang="cs-CZ" noProof="0" smtClean="0"/>
              <a:t>Kliknutím na ikonu přidáte tabulku.</a:t>
            </a:r>
            <a:endParaRPr lang="cs-CZ" noProof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01A8B-368A-4322-91F9-3F98780B8743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209C76A7-29FF-46CF-BC95-222DE7E57E5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7156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s 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graf 6"/>
          <p:cNvSpPr>
            <a:spLocks noGrp="1"/>
          </p:cNvSpPr>
          <p:nvPr>
            <p:ph type="chart" sz="quarter" idx="13"/>
          </p:nvPr>
        </p:nvSpPr>
        <p:spPr>
          <a:xfrm>
            <a:off x="468313" y="3429000"/>
            <a:ext cx="2519511" cy="2376488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noProof="0" smtClean="0"/>
              <a:t>Kliknutím na ikonu přidáte graf.</a:t>
            </a:r>
            <a:endParaRPr lang="cs-CZ" noProof="0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sz="quarter" idx="14"/>
          </p:nvPr>
        </p:nvSpPr>
        <p:spPr>
          <a:xfrm>
            <a:off x="360363" y="1628775"/>
            <a:ext cx="8428037" cy="1584325"/>
          </a:xfrm>
        </p:spPr>
        <p:txBody>
          <a:bodyPr/>
          <a:lstStyle>
            <a:lvl1pPr marL="180000" indent="-180000">
              <a:lnSpc>
                <a:spcPts val="2600"/>
              </a:lnSpc>
              <a:spcBef>
                <a:spcPts val="0"/>
              </a:spcBef>
              <a:buClr>
                <a:srgbClr val="002664"/>
              </a:buClr>
              <a:buSzPct val="130000"/>
              <a:buFont typeface="Arial" pitchFamily="34" charset="0"/>
              <a:buChar char="•"/>
              <a:defRPr kern="0" baseline="0">
                <a:solidFill>
                  <a:srgbClr val="002664"/>
                </a:solidFill>
              </a:defRPr>
            </a:lvl1pPr>
            <a:lvl2pPr marL="360000" indent="-180000">
              <a:lnSpc>
                <a:spcPts val="2600"/>
              </a:lnSpc>
              <a:spcBef>
                <a:spcPts val="0"/>
              </a:spcBef>
              <a:buClr>
                <a:schemeClr val="tx2"/>
              </a:buClr>
              <a:buSzPct val="130000"/>
              <a:buFont typeface="Arial" pitchFamily="34" charset="0"/>
              <a:buChar char="•"/>
              <a:defRPr baseline="0">
                <a:solidFill>
                  <a:srgbClr val="002664"/>
                </a:solidFill>
              </a:defRPr>
            </a:lvl2pPr>
            <a:lvl3pPr marL="360000" indent="-180000">
              <a:lnSpc>
                <a:spcPts val="2600"/>
              </a:lnSpc>
              <a:spcBef>
                <a:spcPts val="0"/>
              </a:spcBef>
              <a:buClr>
                <a:srgbClr val="009FDA"/>
              </a:buClr>
              <a:buSzPct val="130000"/>
              <a:buFont typeface="Arial" pitchFamily="34" charset="0"/>
              <a:buChar char="•"/>
              <a:defRPr baseline="0"/>
            </a:lvl3pPr>
            <a:lvl4pPr marL="360000" indent="-180000">
              <a:lnSpc>
                <a:spcPts val="2600"/>
              </a:lnSpc>
              <a:spcBef>
                <a:spcPts val="0"/>
              </a:spcBef>
              <a:buClr>
                <a:schemeClr val="accent3"/>
              </a:buClr>
              <a:buSzPct val="130000"/>
              <a:buFont typeface="Arial" pitchFamily="34" charset="0"/>
              <a:buChar char="•"/>
              <a:defRPr baseline="0"/>
            </a:lvl4pPr>
            <a:lvl5pPr marL="787400" indent="0">
              <a:lnSpc>
                <a:spcPts val="2600"/>
              </a:lnSpc>
              <a:buSzPct val="150000"/>
              <a:buFont typeface="Arial" pitchFamily="34" charset="0"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</p:txBody>
      </p:sp>
      <p:sp>
        <p:nvSpPr>
          <p:cNvPr id="11" name="Zástupný symbol pro graf 6"/>
          <p:cNvSpPr>
            <a:spLocks noGrp="1"/>
          </p:cNvSpPr>
          <p:nvPr>
            <p:ph type="chart" sz="quarter" idx="15"/>
          </p:nvPr>
        </p:nvSpPr>
        <p:spPr>
          <a:xfrm>
            <a:off x="3203848" y="3425180"/>
            <a:ext cx="2519511" cy="2376488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noProof="0" smtClean="0"/>
              <a:t>Kliknutím na ikonu přidáte graf.</a:t>
            </a:r>
            <a:endParaRPr lang="cs-CZ" noProof="0" dirty="0"/>
          </a:p>
        </p:txBody>
      </p:sp>
      <p:sp>
        <p:nvSpPr>
          <p:cNvPr id="12" name="Zástupný symbol pro graf 6"/>
          <p:cNvSpPr>
            <a:spLocks noGrp="1"/>
          </p:cNvSpPr>
          <p:nvPr>
            <p:ph type="chart" sz="quarter" idx="16"/>
          </p:nvPr>
        </p:nvSpPr>
        <p:spPr>
          <a:xfrm>
            <a:off x="6252617" y="3399780"/>
            <a:ext cx="2519511" cy="2376488"/>
          </a:xfrm>
        </p:spPr>
        <p:txBody>
          <a:bodyPr rtlCol="0">
            <a:normAutofit/>
          </a:bodyPr>
          <a:lstStyle>
            <a:lvl1pPr marL="0" indent="0">
              <a:buNone/>
              <a:defRPr baseline="0"/>
            </a:lvl1pPr>
          </a:lstStyle>
          <a:p>
            <a:pPr lvl="0"/>
            <a:r>
              <a:rPr lang="cs-CZ" noProof="0" smtClean="0"/>
              <a:t>Kliknutím na ikonu přidáte graf.</a:t>
            </a:r>
            <a:endParaRPr lang="cs-CZ" noProof="0" dirty="0"/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7"/>
          </p:nvPr>
        </p:nvSpPr>
        <p:spPr>
          <a:xfrm>
            <a:off x="360364" y="765175"/>
            <a:ext cx="8424000" cy="431800"/>
          </a:xfrm>
        </p:spPr>
        <p:txBody>
          <a:bodyPr/>
          <a:lstStyle>
            <a:lvl1pPr marL="0" indent="0">
              <a:lnSpc>
                <a:spcPts val="2400"/>
              </a:lnSpc>
              <a:buNone/>
              <a:defRPr>
                <a:solidFill>
                  <a:srgbClr val="009FDA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3638" cy="402754"/>
          </a:xfrm>
        </p:spPr>
        <p:txBody>
          <a:bodyPr/>
          <a:lstStyle>
            <a:lvl1pPr>
              <a:defRPr lang="cs-CZ" sz="2400" b="1" i="0" u="none" strike="noStrike" baseline="0" smtClean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8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85104-C874-4930-AA79-ECB0C2C08D3D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5" name="Zástupný symbol pro číslo snímku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9F89D97E-54F2-40FB-9CDA-56965A455AB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112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grafické objek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text 13"/>
          <p:cNvSpPr>
            <a:spLocks noGrp="1"/>
          </p:cNvSpPr>
          <p:nvPr>
            <p:ph type="body" sz="quarter" idx="17"/>
          </p:nvPr>
        </p:nvSpPr>
        <p:spPr>
          <a:xfrm>
            <a:off x="360364" y="765175"/>
            <a:ext cx="8424000" cy="431800"/>
          </a:xfrm>
        </p:spPr>
        <p:txBody>
          <a:bodyPr/>
          <a:lstStyle>
            <a:lvl1pPr marL="0" indent="0">
              <a:lnSpc>
                <a:spcPts val="2400"/>
              </a:lnSpc>
              <a:buNone/>
              <a:defRPr>
                <a:solidFill>
                  <a:srgbClr val="009FDA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3" name="Nadpis 12"/>
          <p:cNvSpPr>
            <a:spLocks noGrp="1"/>
          </p:cNvSpPr>
          <p:nvPr>
            <p:ph type="title"/>
          </p:nvPr>
        </p:nvSpPr>
        <p:spPr>
          <a:xfrm>
            <a:off x="360000" y="360000"/>
            <a:ext cx="8423638" cy="402754"/>
          </a:xfrm>
        </p:spPr>
        <p:txBody>
          <a:bodyPr/>
          <a:lstStyle>
            <a:lvl1pPr>
              <a:defRPr lang="cs-CZ" sz="2400" b="1" i="0" u="none" strike="noStrike" baseline="0" smtClean="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DDDC9-9B25-4E5F-A1AC-595FD92E7382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55A2DF95-3215-4556-990A-A7492632F7C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218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0"/>
            <a:ext cx="8424000" cy="4032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8"/>
          </p:nvPr>
        </p:nvSpPr>
        <p:spPr>
          <a:xfrm>
            <a:off x="4714875" y="1617662"/>
            <a:ext cx="4068763" cy="330993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9"/>
          </p:nvPr>
        </p:nvSpPr>
        <p:spPr>
          <a:xfrm>
            <a:off x="360363" y="1619999"/>
            <a:ext cx="4068000" cy="3309937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20"/>
          </p:nvPr>
        </p:nvSpPr>
        <p:spPr>
          <a:xfrm>
            <a:off x="360363" y="5222875"/>
            <a:ext cx="4068000" cy="648000"/>
          </a:xfrm>
        </p:spPr>
        <p:txBody>
          <a:bodyPr/>
          <a:lstStyle>
            <a:lvl1pPr marL="0" indent="0">
              <a:buFont typeface="Arial" pitchFamily="34" charset="0"/>
              <a:buNone/>
              <a:defRPr b="0"/>
            </a:lvl1pPr>
            <a:lvl2pPr marL="273050" indent="0">
              <a:buNone/>
              <a:defRPr b="0"/>
            </a:lvl2pPr>
            <a:lvl3pPr marL="438150" indent="0">
              <a:buFont typeface="Arial" pitchFamily="34" charset="0"/>
              <a:buNone/>
              <a:defRPr b="0"/>
            </a:lvl3pPr>
            <a:lvl4pPr marL="715963" indent="0">
              <a:buNone/>
              <a:defRPr b="0"/>
            </a:lvl4pPr>
            <a:lvl5pPr marL="787400" indent="0">
              <a:buNone/>
              <a:defRPr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21"/>
          </p:nvPr>
        </p:nvSpPr>
        <p:spPr>
          <a:xfrm>
            <a:off x="4714875" y="5222875"/>
            <a:ext cx="4068763" cy="650875"/>
          </a:xfrm>
        </p:spPr>
        <p:txBody>
          <a:bodyPr/>
          <a:lstStyle>
            <a:lvl1pPr marL="0" indent="0">
              <a:buFont typeface="Arial" pitchFamily="34" charset="0"/>
              <a:buNone/>
              <a:defRPr b="0" baseline="0"/>
            </a:lvl1pPr>
            <a:lvl2pPr marL="273050" indent="0">
              <a:buNone/>
              <a:defRPr b="0"/>
            </a:lvl2pPr>
            <a:lvl3pPr marL="438150" indent="0">
              <a:buFont typeface="Arial" pitchFamily="34" charset="0"/>
              <a:buNone/>
              <a:defRPr b="0"/>
            </a:lvl3pPr>
            <a:lvl4pPr marL="715963" indent="0">
              <a:buNone/>
              <a:defRPr b="0"/>
            </a:lvl4pPr>
            <a:lvl5pPr marL="787400" indent="0">
              <a:buNone/>
              <a:defRPr b="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83E0B6-AA12-446D-99AA-166968887A4D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2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9A2C498D-DEB8-4B65-9B69-5B871BE9E11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2066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ky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0"/>
            <a:ext cx="8424000" cy="4032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8"/>
          </p:nvPr>
        </p:nvSpPr>
        <p:spPr>
          <a:xfrm>
            <a:off x="4724401" y="1617662"/>
            <a:ext cx="1881600" cy="1811338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9" name="Zástupný symbol pro obrázek 8"/>
          <p:cNvSpPr>
            <a:spLocks noGrp="1"/>
          </p:cNvSpPr>
          <p:nvPr>
            <p:ph type="pic" sz="quarter" idx="19"/>
          </p:nvPr>
        </p:nvSpPr>
        <p:spPr>
          <a:xfrm>
            <a:off x="360363" y="1617663"/>
            <a:ext cx="4068000" cy="3240000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15" name="Zástupný symbol pro obrázek 4"/>
          <p:cNvSpPr>
            <a:spLocks noGrp="1"/>
          </p:cNvSpPr>
          <p:nvPr>
            <p:ph type="pic" sz="quarter" idx="22"/>
          </p:nvPr>
        </p:nvSpPr>
        <p:spPr>
          <a:xfrm>
            <a:off x="6902038" y="1617663"/>
            <a:ext cx="1881600" cy="1811338"/>
          </a:xfrm>
        </p:spPr>
        <p:txBody>
          <a:bodyPr rtlCol="0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4"/>
          </p:nvPr>
        </p:nvSpPr>
        <p:spPr>
          <a:xfrm>
            <a:off x="4724400" y="3743325"/>
            <a:ext cx="4059238" cy="1119188"/>
          </a:xfrm>
        </p:spPr>
        <p:txBody>
          <a:bodyPr/>
          <a:lstStyle>
            <a:lvl1pPr marL="0" indent="0">
              <a:buNone/>
              <a:defRPr b="0" baseline="0"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3BC98-4C4E-4DB7-B511-E945922357A3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" name="Zástupný symbol pro číslo snímku 5"/>
          <p:cNvSpPr>
            <a:spLocks noGrp="1"/>
          </p:cNvSpPr>
          <p:nvPr>
            <p:ph type="sldNum" sz="quarter" idx="2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B25E14CE-3007-4E91-903D-CA4559C3100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582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8447D-5E3F-4348-AC8E-CBE6438BE7B2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Strana </a:t>
            </a:r>
            <a:fld id="{38E4EAA0-9BEA-4980-8413-6FE05F1B174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1547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65125" y="361950"/>
            <a:ext cx="84232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Jednořádkový titulek snímku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360363" y="1806575"/>
            <a:ext cx="8423275" cy="406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Vložte první úroveň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156325" y="6164263"/>
            <a:ext cx="1792288" cy="3587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sz="1200" baseline="0">
                <a:solidFill>
                  <a:srgbClr val="0026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5CB3C3-2195-4436-B8B0-0BAA8C4874DE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164263"/>
            <a:ext cx="2895600" cy="3587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ts val="1500"/>
              </a:lnSpc>
              <a:defRPr sz="1200" smtClean="0">
                <a:solidFill>
                  <a:srgbClr val="002664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368300" y="6164263"/>
            <a:ext cx="1079500" cy="3587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sz="1200" baseline="0">
                <a:solidFill>
                  <a:srgbClr val="002664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E81A1220-9D87-47D0-BFC4-E3817A02F5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grpSp>
        <p:nvGrpSpPr>
          <p:cNvPr id="1031" name="Skupina 6"/>
          <p:cNvGrpSpPr>
            <a:grpSpLocks/>
          </p:cNvGrpSpPr>
          <p:nvPr/>
        </p:nvGrpSpPr>
        <p:grpSpPr bwMode="auto">
          <a:xfrm>
            <a:off x="360363" y="6048375"/>
            <a:ext cx="8423275" cy="180975"/>
            <a:chOff x="360364" y="6008560"/>
            <a:chExt cx="8424000" cy="181103"/>
          </a:xfrm>
        </p:grpSpPr>
        <p:sp>
          <p:nvSpPr>
            <p:cNvPr id="8" name="Obdélník 7"/>
            <p:cNvSpPr/>
            <p:nvPr/>
          </p:nvSpPr>
          <p:spPr>
            <a:xfrm>
              <a:off x="360364" y="6008560"/>
              <a:ext cx="8424000" cy="3653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  <p:sp>
          <p:nvSpPr>
            <p:cNvPr id="9" name="Obdélník 8"/>
            <p:cNvSpPr/>
            <p:nvPr/>
          </p:nvSpPr>
          <p:spPr>
            <a:xfrm>
              <a:off x="360364" y="6081637"/>
              <a:ext cx="8424000" cy="10802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s-CZ"/>
            </a:p>
          </p:txBody>
        </p:sp>
      </p:grpSp>
      <p:sp>
        <p:nvSpPr>
          <p:cNvPr id="11" name="Zástupný symbol pro datum 3"/>
          <p:cNvSpPr txBox="1">
            <a:spLocks/>
          </p:cNvSpPr>
          <p:nvPr/>
        </p:nvSpPr>
        <p:spPr>
          <a:xfrm>
            <a:off x="7740650" y="6164263"/>
            <a:ext cx="1042988" cy="360362"/>
          </a:xfrm>
          <a:prstGeom prst="rect">
            <a:avLst/>
          </a:prstGeom>
        </p:spPr>
        <p:txBody>
          <a:bodyPr lIns="0" tIns="0" rIns="0" bIns="0" anchor="b"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lnSpc>
                <a:spcPts val="1500"/>
              </a:lnSpc>
              <a:defRPr/>
            </a:pPr>
            <a:r>
              <a:rPr lang="cs-CZ" altLang="cs-CZ" sz="1200" b="1" smtClean="0">
                <a:solidFill>
                  <a:srgbClr val="002664"/>
                </a:solidFill>
              </a:rPr>
              <a:t>www.cd.cz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 kern="2800">
          <a:solidFill>
            <a:srgbClr val="002664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rgbClr val="002664"/>
          </a:solidFill>
          <a:latin typeface="Arial" pitchFamily="34" charset="0"/>
        </a:defRPr>
      </a:lvl9pPr>
    </p:titleStyle>
    <p:bodyStyle>
      <a:lvl1pPr marL="179388" indent="-179388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Font typeface="Arial" pitchFamily="34" charset="0"/>
        <a:buAutoNum type="arabicPeriod"/>
        <a:defRPr sz="1600" kern="2000">
          <a:solidFill>
            <a:srgbClr val="002664"/>
          </a:solidFill>
          <a:latin typeface="+mn-lt"/>
          <a:ea typeface="+mn-ea"/>
          <a:cs typeface="+mn-cs"/>
        </a:defRPr>
      </a:lvl1pPr>
      <a:lvl2pPr marL="627063" indent="-268288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Font typeface="Arial" pitchFamily="34" charset="0"/>
        <a:buAutoNum type="alphaLcParenR"/>
        <a:defRPr sz="1600" kern="2000">
          <a:solidFill>
            <a:srgbClr val="002664"/>
          </a:solidFill>
          <a:latin typeface="+mn-lt"/>
          <a:ea typeface="+mn-ea"/>
          <a:cs typeface="+mn-cs"/>
        </a:defRPr>
      </a:lvl2pPr>
      <a:lvl3pPr marL="985838" indent="-179388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Clr>
          <a:schemeClr val="accent2"/>
        </a:buClr>
        <a:buSzPct val="130000"/>
        <a:buChar char="•"/>
        <a:defRPr sz="1600" kern="2000">
          <a:solidFill>
            <a:srgbClr val="002664"/>
          </a:solidFill>
          <a:latin typeface="+mn-lt"/>
          <a:ea typeface="+mn-ea"/>
          <a:cs typeface="+mn-cs"/>
        </a:defRPr>
      </a:lvl3pPr>
      <a:lvl4pPr marL="1344613" indent="-179388" algn="l" defTabSz="1168400" rtl="0" eaLnBrk="1" fontAlgn="base" hangingPunct="1">
        <a:lnSpc>
          <a:spcPts val="2000"/>
        </a:lnSpc>
        <a:spcBef>
          <a:spcPct val="0"/>
        </a:spcBef>
        <a:spcAft>
          <a:spcPct val="0"/>
        </a:spcAft>
        <a:buClr>
          <a:schemeClr val="accent1"/>
        </a:buClr>
        <a:buSzPct val="130000"/>
        <a:buFont typeface="Arial" pitchFamily="34" charset="0"/>
        <a:buChar char="•"/>
        <a:defRPr lang="cs-CZ" sz="1600" kern="2000" dirty="0">
          <a:solidFill>
            <a:srgbClr val="002664"/>
          </a:solidFill>
          <a:latin typeface="+mn-lt"/>
          <a:ea typeface="+mn-ea"/>
          <a:cs typeface="+mn-cs"/>
        </a:defRPr>
      </a:lvl4pPr>
      <a:lvl5pPr marL="1703388" indent="-179388" algn="l" rtl="0" eaLnBrk="1" fontAlgn="base" hangingPunct="1">
        <a:lnSpc>
          <a:spcPts val="2000"/>
        </a:lnSpc>
        <a:spcBef>
          <a:spcPct val="0"/>
        </a:spcBef>
        <a:spcAft>
          <a:spcPct val="0"/>
        </a:spcAft>
        <a:buSzPct val="130000"/>
        <a:buFont typeface="Arial" pitchFamily="34" charset="0"/>
        <a:buChar char="•"/>
        <a:defRPr sz="1600" kern="2000">
          <a:solidFill>
            <a:srgbClr val="002664"/>
          </a:solidFill>
          <a:latin typeface="+mn-lt"/>
          <a:ea typeface="+mn-ea"/>
          <a:cs typeface="+mn-cs"/>
        </a:defRPr>
      </a:lvl5pPr>
      <a:lvl6pPr marL="1117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07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244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76250" y="725488"/>
            <a:ext cx="8423275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Jednořádkový titulek snímku</a:t>
            </a:r>
          </a:p>
        </p:txBody>
      </p:sp>
      <p:sp>
        <p:nvSpPr>
          <p:cNvPr id="205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360363" y="1806575"/>
            <a:ext cx="8423275" cy="3567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Vložte první úroveň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156325" y="6164263"/>
            <a:ext cx="1792288" cy="3587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F5FA311-391D-4343-91CD-B67AF65CF422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43250" y="6164263"/>
            <a:ext cx="2895600" cy="3587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ts val="1500"/>
              </a:lnSpc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368300" y="6164263"/>
            <a:ext cx="1114425" cy="35877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 sz="1200" baseline="0">
                <a:solidFill>
                  <a:schemeClr val="bg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/>
              <a:t>Strana </a:t>
            </a:r>
            <a:fld id="{4B5361F2-E41E-4D40-9BCE-60AEF842952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sp>
        <p:nvSpPr>
          <p:cNvPr id="11" name="Zástupný symbol pro datum 3"/>
          <p:cNvSpPr txBox="1">
            <a:spLocks/>
          </p:cNvSpPr>
          <p:nvPr/>
        </p:nvSpPr>
        <p:spPr>
          <a:xfrm>
            <a:off x="7740650" y="6154738"/>
            <a:ext cx="1042988" cy="360362"/>
          </a:xfrm>
          <a:prstGeom prst="rect">
            <a:avLst/>
          </a:prstGeom>
        </p:spPr>
        <p:txBody>
          <a:bodyPr lIns="0" tIns="0" rIns="0" bIns="0" anchor="b"/>
          <a:lstStyle>
            <a:defPPr>
              <a:defRPr lang="cs-CZ"/>
            </a:defPPr>
            <a:lvl1pPr marL="0" algn="r" defTabSz="914400" rtl="0" eaLnBrk="1" latinLnBrk="0" hangingPunct="1">
              <a:defRPr sz="1200" kern="16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bg1"/>
                </a:solidFill>
              </a:rPr>
              <a:t>www.cd.cz</a:t>
            </a:r>
            <a:endParaRPr lang="cs-CZ" b="1" dirty="0">
              <a:solidFill>
                <a:schemeClr val="bg1"/>
              </a:solidFill>
            </a:endParaRPr>
          </a:p>
        </p:txBody>
      </p:sp>
      <p:pic>
        <p:nvPicPr>
          <p:cNvPr id="2056" name="Picture 12" descr="D:\Sablony\dopis\Logo Národní dopravce\CD_narodni_dopravce_dvour_neg nahled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360363"/>
            <a:ext cx="20907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7" r:id="rId2"/>
    <p:sldLayoutId id="2147483708" r:id="rId3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 kern="28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2pPr>
      <a:lvl3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3pPr>
      <a:lvl4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4pPr>
      <a:lvl5pPr algn="l" rtl="0" eaLnBrk="0" fontAlgn="base" hangingPunct="0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5pPr>
      <a:lvl6pPr marL="4572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6pPr>
      <a:lvl7pPr marL="9144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7pPr>
      <a:lvl8pPr marL="13716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8pPr>
      <a:lvl9pPr marL="1828800" algn="l" rtl="0" fontAlgn="base">
        <a:lnSpc>
          <a:spcPts val="2800"/>
        </a:lnSpc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itchFamily="34" charset="0"/>
        </a:defRPr>
      </a:lvl9pPr>
    </p:titleStyle>
    <p:bodyStyle>
      <a:lvl1pPr marL="304800" indent="-304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AutoNum type="arabicPeriod"/>
        <a:defRPr sz="1600" b="1" kern="2000">
          <a:solidFill>
            <a:schemeClr val="bg1"/>
          </a:solidFill>
          <a:latin typeface="+mn-lt"/>
          <a:ea typeface="+mn-ea"/>
          <a:cs typeface="+mn-cs"/>
        </a:defRPr>
      </a:lvl1pPr>
      <a:lvl2pPr marL="752475" indent="-3048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AutoNum type="alphaLcParenR"/>
        <a:defRPr sz="1600" kern="2000">
          <a:solidFill>
            <a:schemeClr val="bg1"/>
          </a:solidFill>
          <a:latin typeface="+mn-lt"/>
          <a:ea typeface="+mn-ea"/>
          <a:cs typeface="+mn-cs"/>
        </a:defRPr>
      </a:lvl2pPr>
      <a:lvl3pPr marL="1236663" indent="-304800" algn="l" rtl="0" eaLnBrk="0" fontAlgn="base" hangingPunct="0">
        <a:spcBef>
          <a:spcPct val="20000"/>
        </a:spcBef>
        <a:spcAft>
          <a:spcPct val="0"/>
        </a:spcAft>
        <a:buSzPct val="130000"/>
        <a:buChar char="•"/>
        <a:defRPr sz="1600" kern="2000">
          <a:solidFill>
            <a:schemeClr val="bg1"/>
          </a:solidFill>
          <a:latin typeface="+mn-lt"/>
          <a:ea typeface="+mn-ea"/>
          <a:cs typeface="+mn-cs"/>
        </a:defRPr>
      </a:lvl3pPr>
      <a:lvl4pPr marL="1720850" indent="-304800" algn="l" defTabSz="1168400" rtl="0" eaLnBrk="0" fontAlgn="base" hangingPunct="0">
        <a:spcBef>
          <a:spcPct val="20000"/>
        </a:spcBef>
        <a:spcAft>
          <a:spcPct val="0"/>
        </a:spcAft>
        <a:buSzPct val="130000"/>
        <a:buFont typeface="Arial" pitchFamily="34" charset="0"/>
        <a:buChar char="•"/>
        <a:defRPr lang="cs-CZ" sz="1600" kern="2000" dirty="0">
          <a:solidFill>
            <a:schemeClr val="bg1"/>
          </a:solidFill>
          <a:latin typeface="+mn-lt"/>
          <a:ea typeface="+mn-ea"/>
          <a:cs typeface="+mn-cs"/>
        </a:defRPr>
      </a:lvl4pPr>
      <a:lvl5pPr marL="2205038" indent="-304800" algn="l" rtl="0" eaLnBrk="0" fontAlgn="base" hangingPunct="0">
        <a:spcBef>
          <a:spcPct val="20000"/>
        </a:spcBef>
        <a:spcAft>
          <a:spcPct val="0"/>
        </a:spcAft>
        <a:buSzPct val="130000"/>
        <a:buFont typeface="Arial" pitchFamily="34" charset="0"/>
        <a:buChar char="•"/>
        <a:defRPr sz="1600" kern="2000">
          <a:solidFill>
            <a:schemeClr val="bg1"/>
          </a:solidFill>
          <a:latin typeface="+mn-lt"/>
          <a:ea typeface="+mn-ea"/>
          <a:cs typeface="+mn-cs"/>
        </a:defRPr>
      </a:lvl5pPr>
      <a:lvl6pPr marL="1117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524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7907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1244600" indent="0" algn="l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ctrTitle"/>
          </p:nvPr>
        </p:nvSpPr>
        <p:spPr>
          <a:xfrm>
            <a:off x="360363" y="855406"/>
            <a:ext cx="8421687" cy="3991897"/>
          </a:xfrm>
        </p:spPr>
        <p:txBody>
          <a:bodyPr/>
          <a:lstStyle/>
          <a:p>
            <a:r>
              <a:rPr lang="cs-CZ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           </a:t>
            </a:r>
            <a:br>
              <a:rPr lang="cs-CZ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sz="4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Elektronické </a:t>
            </a:r>
            <a:br>
              <a:rPr lang="cs-CZ" sz="4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sz="4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cs-CZ" sz="4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sz="4800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 Roční zúčtování daně</a:t>
            </a:r>
            <a:r>
              <a:rPr lang="cs-CZ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cs-CZ" sz="48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br>
              <a:rPr lang="cs-CZ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</a:br>
            <a:endParaRPr lang="cs-CZ" alt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123" name="Podnadpis 2"/>
          <p:cNvSpPr>
            <a:spLocks noGrp="1"/>
          </p:cNvSpPr>
          <p:nvPr>
            <p:ph type="subTitle" idx="1"/>
          </p:nvPr>
        </p:nvSpPr>
        <p:spPr>
          <a:xfrm>
            <a:off x="496426" y="3077190"/>
            <a:ext cx="8421688" cy="2773004"/>
          </a:xfrm>
        </p:spPr>
        <p:txBody>
          <a:bodyPr/>
          <a:lstStyle/>
          <a:p>
            <a:pPr algn="ctr"/>
            <a:endParaRPr lang="cs-CZ" b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cs-CZ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cs-CZ" b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cs-CZ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cs-CZ" b="1" kern="10" dirty="0" smtClean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Od 1.1.2020</a:t>
            </a:r>
            <a:endParaRPr lang="cs-CZ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solidFill>
                <a:schemeClr val="tx1">
                  <a:lumMod val="75000"/>
                  <a:lumOff val="25000"/>
                </a:schemeClr>
              </a:soli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cs-CZ" b="1" kern="10" dirty="0" smtClean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 </a:t>
            </a:r>
            <a:endParaRPr lang="cs-CZ" b="1" kern="10" dirty="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cs-CZ" altLang="cs-CZ" dirty="0"/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2D39261-064B-4AC5-B00F-194920A60822}" type="datetime4">
              <a:rPr lang="cs-CZ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/>
              <a:t>Strana </a:t>
            </a:r>
            <a:fld id="{71CCA42A-C31E-4F4D-B2DA-459134E70BAB}" type="slidenum">
              <a:rPr lang="cs-CZ"/>
              <a:pPr>
                <a:defRPr/>
              </a:pPr>
              <a:t>1</a:t>
            </a:fld>
            <a:endParaRPr lang="cs-CZ" dirty="0"/>
          </a:p>
        </p:txBody>
      </p:sp>
      <p:sp>
        <p:nvSpPr>
          <p:cNvPr id="5126" name="Zástupný symbol pro datum 12"/>
          <p:cNvSpPr txBox="1">
            <a:spLocks noGrp="1"/>
          </p:cNvSpPr>
          <p:nvPr/>
        </p:nvSpPr>
        <p:spPr bwMode="auto">
          <a:xfrm>
            <a:off x="6156325" y="6164263"/>
            <a:ext cx="1792288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>
              <a:lnSpc>
                <a:spcPts val="1500"/>
              </a:lnSpc>
            </a:pPr>
            <a:endParaRPr lang="cs-CZ" altLang="cs-CZ" sz="1200">
              <a:solidFill>
                <a:srgbClr val="00266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1"/>
            <a:ext cx="8424000" cy="544568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           </a:t>
            </a:r>
            <a:r>
              <a:rPr lang="cs-CZ" dirty="0" smtClean="0">
                <a:solidFill>
                  <a:srgbClr val="FF0000"/>
                </a:solidFill>
              </a:rPr>
              <a:t>Roční zúčtování daně</a:t>
            </a:r>
            <a:endParaRPr lang="cs-CZ" sz="32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7"/>
          </p:nvPr>
        </p:nvSpPr>
        <p:spPr>
          <a:xfrm>
            <a:off x="360000" y="1297858"/>
            <a:ext cx="8424000" cy="4638554"/>
          </a:xfrm>
        </p:spPr>
        <p:txBody>
          <a:bodyPr/>
          <a:lstStyle/>
          <a:p>
            <a:endParaRPr lang="cs-CZ" sz="2000" dirty="0" smtClean="0"/>
          </a:p>
          <a:p>
            <a:endParaRPr lang="cs-CZ" sz="2400" b="1" dirty="0" smtClean="0"/>
          </a:p>
          <a:p>
            <a:r>
              <a:rPr lang="cs-CZ" sz="2400" b="1" dirty="0" smtClean="0"/>
              <a:t>Zaměstnanec </a:t>
            </a:r>
            <a:r>
              <a:rPr lang="cs-CZ" sz="2400" b="1" dirty="0"/>
              <a:t>dále bude mít možnost k žádosti přiložit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naskenované doklady k uplatnění slev </a:t>
            </a:r>
          </a:p>
          <a:p>
            <a:endParaRPr lang="cs-CZ" sz="2400" b="1" dirty="0"/>
          </a:p>
          <a:p>
            <a:endParaRPr lang="cs-CZ" sz="2400" b="1" dirty="0"/>
          </a:p>
          <a:p>
            <a:endParaRPr lang="cs-CZ" sz="2400" b="1" dirty="0" smtClean="0"/>
          </a:p>
          <a:p>
            <a:endParaRPr lang="cs-CZ" sz="2400" b="1" dirty="0"/>
          </a:p>
          <a:p>
            <a:endParaRPr lang="cs-CZ" sz="2400" b="1" dirty="0" smtClean="0"/>
          </a:p>
          <a:p>
            <a:r>
              <a:rPr lang="cs-CZ" sz="2400" b="1" dirty="0" smtClean="0"/>
              <a:t>Po </a:t>
            </a:r>
            <a:r>
              <a:rPr lang="cs-CZ" sz="2400" b="1" dirty="0"/>
              <a:t>vyplnění a odeslání </a:t>
            </a:r>
            <a:r>
              <a:rPr lang="cs-CZ" sz="2400" b="1" dirty="0" smtClean="0"/>
              <a:t>bude </a:t>
            </a:r>
            <a:r>
              <a:rPr lang="cs-CZ" sz="2400" b="1" dirty="0"/>
              <a:t>žádost předána příslušnému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mzdovému referentovi</a:t>
            </a:r>
            <a:r>
              <a:rPr lang="cs-CZ" sz="2400" b="1" dirty="0"/>
              <a:t>, který ji zpracuje </a:t>
            </a:r>
            <a:r>
              <a:rPr lang="cs-CZ" altLang="cs-CZ" sz="2400" b="1" dirty="0" smtClean="0">
                <a:solidFill>
                  <a:schemeClr val="tx1"/>
                </a:solidFill>
                <a:latin typeface="Arial" pitchFamily="34" charset="0"/>
              </a:rPr>
              <a:t>.</a:t>
            </a:r>
            <a:endParaRPr lang="cs-CZ" altLang="cs-CZ" sz="2400" b="1" dirty="0">
              <a:solidFill>
                <a:schemeClr val="tx1"/>
              </a:solidFill>
              <a:latin typeface="Arial" pitchFamily="34" charset="0"/>
            </a:endParaRPr>
          </a:p>
          <a:p>
            <a:pPr fontAlgn="auto">
              <a:spcAft>
                <a:spcPts val="0"/>
              </a:spcAft>
              <a:defRPr/>
            </a:pPr>
            <a:endParaRPr lang="cs-CZ" sz="2000" b="1" dirty="0">
              <a:solidFill>
                <a:srgbClr val="FF33CC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b="1" dirty="0">
              <a:solidFill>
                <a:srgbClr val="FF33CC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altLang="cs-CZ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fld id="{2CC57B15-BCA8-47DA-B0EA-C1FB2826E015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48872FAF-28B7-40A5-83BB-7CD5E7A2274A}" type="slidenum">
              <a:rPr lang="cs-CZ" smtClean="0"/>
              <a:pPr>
                <a:defRPr/>
              </a:pPr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2942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2"/>
            <a:r>
              <a:rPr lang="cs-CZ" sz="3200" dirty="0" smtClean="0"/>
              <a:t>                       </a:t>
            </a:r>
            <a:br>
              <a:rPr lang="cs-CZ" sz="3200" dirty="0" smtClean="0"/>
            </a:br>
            <a:r>
              <a:rPr lang="cs-CZ" dirty="0">
                <a:solidFill>
                  <a:srgbClr val="FF0000"/>
                </a:solidFill>
              </a:rPr>
              <a:t>Zpracování a ověření elektronické žádosti o RZD</a:t>
            </a:r>
            <a:br>
              <a:rPr lang="cs-CZ" dirty="0">
                <a:solidFill>
                  <a:srgbClr val="FF0000"/>
                </a:solidFill>
              </a:rPr>
            </a:br>
            <a:endParaRPr lang="cs-CZ" sz="4800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7"/>
          </p:nvPr>
        </p:nvSpPr>
        <p:spPr>
          <a:xfrm>
            <a:off x="310839" y="1482348"/>
            <a:ext cx="8424000" cy="4316412"/>
          </a:xfrm>
        </p:spPr>
        <p:txBody>
          <a:bodyPr/>
          <a:lstStyle/>
          <a:p>
            <a:r>
              <a:rPr lang="cs-CZ" sz="2400" b="1" dirty="0"/>
              <a:t>Mzdový referent </a:t>
            </a:r>
            <a:r>
              <a:rPr lang="cs-CZ" sz="2400" b="1" dirty="0" smtClean="0"/>
              <a:t>zkontroluje </a:t>
            </a:r>
            <a:r>
              <a:rPr lang="cs-CZ" sz="2400" b="1" dirty="0"/>
              <a:t>správnost žádosti o RZD a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kompletnost </a:t>
            </a:r>
            <a:r>
              <a:rPr lang="cs-CZ" sz="2400" b="1" dirty="0"/>
              <a:t>přiložených dokladů. </a:t>
            </a: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V</a:t>
            </a:r>
            <a:r>
              <a:rPr lang="cs-CZ" sz="2400" b="1" dirty="0"/>
              <a:t> případě, že není něco v pořádku, vrací žádost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zaměstnanci s</a:t>
            </a:r>
            <a:r>
              <a:rPr lang="cs-CZ" sz="2400" b="1" dirty="0"/>
              <a:t> </a:t>
            </a:r>
            <a:r>
              <a:rPr lang="cs-CZ" sz="2400" b="1" dirty="0">
                <a:solidFill>
                  <a:srgbClr val="FF0000"/>
                </a:solidFill>
              </a:rPr>
              <a:t>uvedením důvodu vrácení</a:t>
            </a:r>
            <a:r>
              <a:rPr lang="cs-CZ" sz="2400" b="1" dirty="0"/>
              <a:t>. </a:t>
            </a:r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Je-li </a:t>
            </a:r>
            <a:r>
              <a:rPr lang="cs-CZ" sz="2400" b="1" dirty="0"/>
              <a:t>vše v </a:t>
            </a:r>
            <a:r>
              <a:rPr lang="cs-CZ" sz="2400" b="1" dirty="0" smtClean="0"/>
              <a:t>pořádku žádost o RZD zpracuje.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fld id="{2CC57B15-BCA8-47DA-B0EA-C1FB2826E015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48872FAF-28B7-40A5-83BB-7CD5E7A2274A}" type="slidenum">
              <a:rPr lang="cs-CZ" smtClean="0"/>
              <a:pPr>
                <a:defRPr/>
              </a:pPr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6420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</a:t>
            </a:r>
            <a:r>
              <a:rPr lang="cs-CZ" dirty="0"/>
              <a:t>e</a:t>
            </a:r>
            <a:r>
              <a:rPr lang="cs-CZ" dirty="0" smtClean="0"/>
              <a:t>tapa elektronizace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7"/>
          </p:nvPr>
        </p:nvSpPr>
        <p:spPr>
          <a:xfrm>
            <a:off x="360000" y="943897"/>
            <a:ext cx="8424000" cy="4992515"/>
          </a:xfrm>
        </p:spPr>
        <p:txBody>
          <a:bodyPr/>
          <a:lstStyle/>
          <a:p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r>
              <a:rPr lang="cs-CZ" sz="2800" b="1" dirty="0" smtClean="0">
                <a:solidFill>
                  <a:srgbClr val="FF0000"/>
                </a:solidFill>
              </a:rPr>
              <a:t>Evidenční </a:t>
            </a:r>
            <a:r>
              <a:rPr lang="cs-CZ" sz="2800" b="1" dirty="0">
                <a:solidFill>
                  <a:srgbClr val="FF0000"/>
                </a:solidFill>
              </a:rPr>
              <a:t>list důchodového pojištění – </a:t>
            </a:r>
            <a:r>
              <a:rPr lang="cs-CZ" sz="2800" b="1" dirty="0" smtClean="0">
                <a:solidFill>
                  <a:srgbClr val="FF0000"/>
                </a:solidFill>
              </a:rPr>
              <a:t>ELDP</a:t>
            </a:r>
          </a:p>
          <a:p>
            <a:endParaRPr lang="cs-CZ" sz="2800" b="1" dirty="0" smtClean="0">
              <a:solidFill>
                <a:srgbClr val="FF0000"/>
              </a:solidFill>
            </a:endParaRPr>
          </a:p>
          <a:p>
            <a:endParaRPr lang="cs-CZ" sz="2000" b="1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pPr marL="342900" indent="-342900">
              <a:buFontTx/>
              <a:buChar char="-"/>
            </a:pPr>
            <a:r>
              <a:rPr lang="cs-CZ" sz="2000" b="1" dirty="0"/>
              <a:t>z podkladu v SAP HR </a:t>
            </a:r>
            <a:r>
              <a:rPr lang="cs-CZ" sz="2000" b="1" dirty="0" smtClean="0"/>
              <a:t>bude </a:t>
            </a:r>
            <a:r>
              <a:rPr lang="cs-CZ" sz="2000" b="1" dirty="0"/>
              <a:t>v aplikaci Personální </a:t>
            </a:r>
            <a:r>
              <a:rPr lang="cs-CZ" sz="2000" b="1" dirty="0" smtClean="0"/>
              <a:t>dokumentace</a:t>
            </a:r>
            <a:endParaRPr lang="cs-CZ" sz="2000" b="1" dirty="0"/>
          </a:p>
          <a:p>
            <a:r>
              <a:rPr lang="cs-CZ" sz="2000" b="1" dirty="0"/>
              <a:t>     </a:t>
            </a:r>
          </a:p>
          <a:p>
            <a:r>
              <a:rPr lang="cs-CZ" sz="2000" b="1" dirty="0"/>
              <a:t>     vytvořena sekce Evidenční list důchodového </a:t>
            </a:r>
            <a:r>
              <a:rPr lang="cs-CZ" sz="2000" b="1" dirty="0" smtClean="0"/>
              <a:t>pojištění</a:t>
            </a:r>
          </a:p>
          <a:p>
            <a:endParaRPr lang="cs-CZ" sz="2000" b="1" dirty="0"/>
          </a:p>
          <a:p>
            <a:endParaRPr lang="cs-CZ" sz="2000" b="1" dirty="0"/>
          </a:p>
          <a:p>
            <a:endParaRPr lang="cs-CZ" sz="2000" b="1" dirty="0" smtClean="0"/>
          </a:p>
          <a:p>
            <a:pPr marL="342900" indent="-342900">
              <a:buFontTx/>
              <a:buChar char="-"/>
            </a:pPr>
            <a:r>
              <a:rPr lang="cs-CZ" sz="2000" b="1" dirty="0" smtClean="0"/>
              <a:t>ELDP </a:t>
            </a:r>
            <a:r>
              <a:rPr lang="cs-CZ" sz="2000" b="1" dirty="0"/>
              <a:t>bude </a:t>
            </a:r>
            <a:r>
              <a:rPr lang="cs-CZ" sz="2000" b="1" dirty="0" smtClean="0"/>
              <a:t>v zašifrované podobě  předán </a:t>
            </a:r>
            <a:r>
              <a:rPr lang="cs-CZ" sz="2000" b="1" dirty="0"/>
              <a:t>zaměstnanci ke </a:t>
            </a:r>
            <a:r>
              <a:rPr lang="cs-CZ" sz="2000" b="1" dirty="0" smtClean="0"/>
              <a:t>stažení</a:t>
            </a:r>
            <a:endParaRPr lang="cs-CZ" sz="2000" b="1" dirty="0"/>
          </a:p>
          <a:p>
            <a:pPr marL="342900" indent="-342900">
              <a:buFontTx/>
              <a:buChar char="-"/>
            </a:pPr>
            <a:endParaRPr lang="cs-CZ" sz="2000" b="1" dirty="0" smtClean="0"/>
          </a:p>
          <a:p>
            <a:r>
              <a:rPr lang="cs-CZ" sz="2000" b="1" dirty="0" smtClean="0"/>
              <a:t>     obdobně jako výplatní páska </a:t>
            </a:r>
          </a:p>
          <a:p>
            <a:endParaRPr lang="cs-CZ" sz="2000" b="1" dirty="0"/>
          </a:p>
          <a:p>
            <a:pPr marL="342900" indent="-342900">
              <a:buFontTx/>
              <a:buChar char="-"/>
            </a:pPr>
            <a:endParaRPr lang="cs-CZ" sz="2000" b="1" dirty="0"/>
          </a:p>
          <a:p>
            <a:r>
              <a:rPr lang="cs-CZ" sz="2000" b="1" dirty="0" smtClean="0"/>
              <a:t>     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fld id="{2CC57B15-BCA8-47DA-B0EA-C1FB2826E015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48872FAF-28B7-40A5-83BB-7CD5E7A2274A}" type="slidenum">
              <a:rPr lang="cs-CZ" smtClean="0"/>
              <a:pPr>
                <a:defRPr/>
              </a:pPr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16290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91613" y="943898"/>
            <a:ext cx="769865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 smtClean="0"/>
              <a:t>Od 1.1.2019 </a:t>
            </a:r>
            <a:r>
              <a:rPr lang="cs-CZ" sz="2400" b="1" dirty="0"/>
              <a:t>byla spuštěna elektronická verze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formuláře </a:t>
            </a:r>
            <a:r>
              <a:rPr lang="cs-CZ" sz="2400" b="1" dirty="0"/>
              <a:t>“</a:t>
            </a:r>
            <a:r>
              <a:rPr lang="cs-CZ" sz="2400" b="1" dirty="0">
                <a:solidFill>
                  <a:srgbClr val="FF0000"/>
                </a:solidFill>
              </a:rPr>
              <a:t>Prohlášení poplatníka daně z příjmu </a:t>
            </a:r>
            <a:endParaRPr lang="cs-CZ" sz="2400" b="1" dirty="0" smtClean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fyzických </a:t>
            </a:r>
            <a:r>
              <a:rPr lang="cs-CZ" sz="2400" b="1" dirty="0">
                <a:solidFill>
                  <a:srgbClr val="FF0000"/>
                </a:solidFill>
              </a:rPr>
              <a:t>osob</a:t>
            </a:r>
            <a:r>
              <a:rPr lang="cs-CZ" sz="2400" b="1" dirty="0"/>
              <a:t>” jako první etapa </a:t>
            </a:r>
            <a:r>
              <a:rPr lang="cs-CZ" sz="2400" b="1" dirty="0" smtClean="0"/>
              <a:t>projektu </a:t>
            </a:r>
          </a:p>
          <a:p>
            <a:endParaRPr lang="cs-CZ" sz="2400" b="1" dirty="0"/>
          </a:p>
          <a:p>
            <a:r>
              <a:rPr lang="cs-CZ" sz="2400" b="1" dirty="0" smtClean="0"/>
              <a:t>“</a:t>
            </a:r>
            <a:r>
              <a:rPr lang="cs-CZ" sz="2400" b="1" dirty="0" smtClean="0">
                <a:solidFill>
                  <a:srgbClr val="002060"/>
                </a:solidFill>
              </a:rPr>
              <a:t>Elektronizace daní </a:t>
            </a:r>
            <a:r>
              <a:rPr lang="cs-CZ" sz="2400" b="1" dirty="0">
                <a:solidFill>
                  <a:srgbClr val="002060"/>
                </a:solidFill>
              </a:rPr>
              <a:t>v ČD”. </a:t>
            </a:r>
            <a:r>
              <a:rPr lang="cs-CZ" sz="2400" b="1" dirty="0" smtClean="0">
                <a:solidFill>
                  <a:srgbClr val="002060"/>
                </a:solidFill>
              </a:rPr>
              <a:t> </a:t>
            </a:r>
            <a:r>
              <a:rPr lang="cs-CZ" sz="2400" b="1" dirty="0" smtClean="0"/>
              <a:t>PPD </a:t>
            </a:r>
            <a:r>
              <a:rPr lang="cs-CZ" sz="2400" b="1" dirty="0"/>
              <a:t>je v plném </a:t>
            </a:r>
            <a:r>
              <a:rPr lang="cs-CZ" sz="2400" b="1" dirty="0" smtClean="0"/>
              <a:t>provozu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pro </a:t>
            </a:r>
            <a:r>
              <a:rPr lang="cs-CZ" sz="2400" b="1" dirty="0"/>
              <a:t>všechny zaměstnance ČD.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>
                <a:solidFill>
                  <a:srgbClr val="002060"/>
                </a:solidFill>
              </a:rPr>
              <a:t>2.etapa</a:t>
            </a:r>
            <a:r>
              <a:rPr lang="cs-CZ" sz="2400" b="1" dirty="0" smtClean="0"/>
              <a:t>  </a:t>
            </a:r>
            <a:r>
              <a:rPr lang="cs-CZ" sz="2400" b="1" dirty="0" smtClean="0">
                <a:solidFill>
                  <a:srgbClr val="FF0000"/>
                </a:solidFill>
              </a:rPr>
              <a:t>Elektronizace </a:t>
            </a:r>
            <a:r>
              <a:rPr lang="cs-CZ" sz="2400" b="1" dirty="0">
                <a:solidFill>
                  <a:srgbClr val="FF0000"/>
                </a:solidFill>
              </a:rPr>
              <a:t>RZD</a:t>
            </a:r>
            <a:r>
              <a:rPr lang="cs-CZ" sz="2400" b="1" dirty="0"/>
              <a:t>  </a:t>
            </a:r>
            <a:r>
              <a:rPr lang="cs-CZ" sz="2400" b="1" dirty="0" smtClean="0"/>
              <a:t>na </a:t>
            </a:r>
            <a:r>
              <a:rPr lang="cs-CZ" sz="2400" b="1" dirty="0"/>
              <a:t>již existující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PPD</a:t>
            </a:r>
            <a:r>
              <a:rPr lang="cs-CZ" sz="2400" b="1" dirty="0"/>
              <a:t> </a:t>
            </a:r>
            <a:r>
              <a:rPr lang="cs-CZ" sz="2400" b="1" dirty="0" smtClean="0"/>
              <a:t>navazuje.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34418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3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530941" y="383458"/>
            <a:ext cx="8052619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sz="2400" dirty="0" smtClean="0"/>
              <a:t>Na  </a:t>
            </a:r>
            <a:r>
              <a:rPr lang="cs-CZ" sz="2800" b="1" dirty="0" smtClean="0">
                <a:solidFill>
                  <a:srgbClr val="FF0000"/>
                </a:solidFill>
              </a:rPr>
              <a:t>Zaměstnaneckém </a:t>
            </a:r>
            <a:r>
              <a:rPr lang="cs-CZ" sz="2800" b="1" dirty="0">
                <a:solidFill>
                  <a:srgbClr val="FF0000"/>
                </a:solidFill>
              </a:rPr>
              <a:t>portálu 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 smtClean="0"/>
              <a:t>je zaměstnancům zpřístupněn </a:t>
            </a:r>
            <a:r>
              <a:rPr lang="cs-CZ" sz="2400" dirty="0"/>
              <a:t>odkaz</a:t>
            </a:r>
          </a:p>
          <a:p>
            <a:endParaRPr lang="cs-CZ" sz="2400" dirty="0" smtClean="0"/>
          </a:p>
          <a:p>
            <a:r>
              <a:rPr lang="cs-CZ" sz="2400" b="1" dirty="0" smtClean="0"/>
              <a:t>Personální dokumentace</a:t>
            </a:r>
            <a:r>
              <a:rPr lang="cs-CZ" sz="2400" dirty="0" smtClean="0"/>
              <a:t>“ </a:t>
            </a:r>
          </a:p>
          <a:p>
            <a:endParaRPr lang="cs-CZ" sz="2400" dirty="0" smtClean="0"/>
          </a:p>
          <a:p>
            <a:endParaRPr lang="cs-CZ" altLang="cs-CZ" sz="2400" b="1" dirty="0" smtClean="0">
              <a:ea typeface="Arial" pitchFamily="34" charset="0"/>
              <a:cs typeface="Myanmar Text" pitchFamily="34" charset="0"/>
            </a:endParaRPr>
          </a:p>
          <a:p>
            <a:r>
              <a:rPr lang="cs-CZ" altLang="cs-CZ" sz="2400" b="1" dirty="0" smtClean="0">
                <a:ea typeface="Arial" pitchFamily="34" charset="0"/>
                <a:cs typeface="Myanmar Text" pitchFamily="34" charset="0"/>
              </a:rPr>
              <a:t>Po </a:t>
            </a:r>
            <a:r>
              <a:rPr lang="cs-CZ" altLang="cs-CZ" sz="2400" b="1" dirty="0" err="1" smtClean="0">
                <a:ea typeface="Arial" pitchFamily="34" charset="0"/>
                <a:cs typeface="Myanmar Text" pitchFamily="34" charset="0"/>
              </a:rPr>
              <a:t>rozkliknutí</a:t>
            </a:r>
            <a:r>
              <a:rPr lang="cs-CZ" altLang="cs-CZ" sz="2400" b="1" dirty="0" smtClean="0">
                <a:ea typeface="Arial" pitchFamily="34" charset="0"/>
                <a:cs typeface="Myanmar Text" pitchFamily="34" charset="0"/>
              </a:rPr>
              <a:t> se </a:t>
            </a:r>
            <a:r>
              <a:rPr lang="cs-CZ" altLang="cs-CZ" sz="2400" b="1" dirty="0">
                <a:ea typeface="Arial" pitchFamily="34" charset="0"/>
                <a:cs typeface="Myanmar Text" pitchFamily="34" charset="0"/>
              </a:rPr>
              <a:t>v levé nabídce </a:t>
            </a:r>
            <a:endParaRPr lang="cs-CZ" altLang="cs-CZ" sz="2400" b="1" dirty="0" smtClean="0">
              <a:ea typeface="Arial" pitchFamily="34" charset="0"/>
              <a:cs typeface="Myanmar Text" pitchFamily="34" charset="0"/>
            </a:endParaRPr>
          </a:p>
          <a:p>
            <a:r>
              <a:rPr lang="cs-CZ" altLang="cs-CZ" sz="2400" b="1" dirty="0" smtClean="0">
                <a:ea typeface="Arial" pitchFamily="34" charset="0"/>
                <a:cs typeface="Myanmar Text" pitchFamily="34" charset="0"/>
              </a:rPr>
              <a:t>objeví položky: </a:t>
            </a:r>
          </a:p>
          <a:p>
            <a:endParaRPr lang="cs-CZ" sz="2400" b="1" dirty="0">
              <a:cs typeface="Myanmar Text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cs typeface="Myanmar Text" pitchFamily="34" charset="0"/>
              </a:rPr>
              <a:t>Prohlášení poplatníka daně</a:t>
            </a:r>
          </a:p>
          <a:p>
            <a:endParaRPr lang="cs-CZ" sz="2400" b="1" dirty="0" smtClean="0">
              <a:solidFill>
                <a:srgbClr val="FF0000"/>
              </a:solidFill>
              <a:cs typeface="Myanmar Text" pitchFamily="34" charset="0"/>
            </a:endParaRPr>
          </a:p>
          <a:p>
            <a:r>
              <a:rPr lang="cs-CZ" sz="2400" b="1" dirty="0" smtClean="0">
                <a:solidFill>
                  <a:srgbClr val="FF0000"/>
                </a:solidFill>
                <a:cs typeface="Myanmar Text" pitchFamily="34" charset="0"/>
              </a:rPr>
              <a:t>Roční daně</a:t>
            </a:r>
            <a:endParaRPr lang="cs-CZ" sz="2400" dirty="0">
              <a:solidFill>
                <a:srgbClr val="FF0000"/>
              </a:solidFill>
            </a:endParaRPr>
          </a:p>
          <a:p>
            <a:endParaRPr lang="cs-CZ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0658" y="2052296"/>
            <a:ext cx="3736258" cy="854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7240" y="3205316"/>
            <a:ext cx="3500284" cy="2579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67844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83458" y="245806"/>
            <a:ext cx="8544232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800" dirty="0" smtClean="0"/>
          </a:p>
          <a:p>
            <a:r>
              <a:rPr lang="cs-CZ" sz="2800" dirty="0" smtClean="0"/>
              <a:t>Po zvolení odkazu </a:t>
            </a:r>
            <a:r>
              <a:rPr lang="cs-CZ" sz="2800" dirty="0"/>
              <a:t>„</a:t>
            </a:r>
            <a:r>
              <a:rPr lang="cs-CZ" sz="2800" b="1" dirty="0">
                <a:solidFill>
                  <a:srgbClr val="FF0000"/>
                </a:solidFill>
              </a:rPr>
              <a:t>Roční daně</a:t>
            </a:r>
            <a:r>
              <a:rPr lang="cs-CZ" sz="2800" dirty="0"/>
              <a:t>“ 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 smtClean="0"/>
              <a:t>bude každému zaměstnanci zpřístupněna </a:t>
            </a:r>
          </a:p>
          <a:p>
            <a:endParaRPr lang="cs-CZ" sz="2800" dirty="0"/>
          </a:p>
          <a:p>
            <a:r>
              <a:rPr lang="cs-CZ" sz="2800" dirty="0" smtClean="0"/>
              <a:t>spolu </a:t>
            </a:r>
            <a:r>
              <a:rPr lang="cs-CZ" sz="2800" dirty="0"/>
              <a:t>s doplňujícími informacemi  </a:t>
            </a:r>
            <a:r>
              <a:rPr lang="cs-CZ" sz="2800" b="1" dirty="0" smtClean="0"/>
              <a:t>základní </a:t>
            </a:r>
            <a:r>
              <a:rPr lang="cs-CZ" sz="2800" b="1" dirty="0"/>
              <a:t>volba</a:t>
            </a:r>
            <a:r>
              <a:rPr lang="cs-CZ" sz="2800" b="1" dirty="0" smtClean="0"/>
              <a:t>:</a:t>
            </a:r>
          </a:p>
          <a:p>
            <a:endParaRPr lang="cs-CZ" b="1" dirty="0"/>
          </a:p>
          <a:p>
            <a:endParaRPr lang="cs-CZ" b="1" dirty="0" smtClean="0"/>
          </a:p>
          <a:p>
            <a:endParaRPr lang="cs-CZ" b="1" dirty="0"/>
          </a:p>
          <a:p>
            <a:endParaRPr lang="cs-CZ" b="1" dirty="0"/>
          </a:p>
          <a:p>
            <a:r>
              <a:rPr lang="cs-CZ" dirty="0"/>
              <a:t> 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85" y="3274142"/>
            <a:ext cx="7197213" cy="241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7055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55639"/>
            <a:ext cx="8018206" cy="5850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6049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110" y="412956"/>
            <a:ext cx="7708489" cy="5230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91916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494074" y="1356851"/>
            <a:ext cx="800837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b="1" dirty="0"/>
              <a:t>Po odeslání </a:t>
            </a:r>
            <a:r>
              <a:rPr lang="cs-CZ" sz="2400" b="1" dirty="0" smtClean="0"/>
              <a:t>zaměstnancem je žádost postoupena  k</a:t>
            </a:r>
          </a:p>
          <a:p>
            <a:endParaRPr lang="cs-CZ" sz="2400" b="1" dirty="0"/>
          </a:p>
          <a:p>
            <a:r>
              <a:rPr lang="cs-CZ" sz="2400" b="1" dirty="0" smtClean="0"/>
              <a:t>ověření na</a:t>
            </a:r>
            <a:r>
              <a:rPr lang="cs-CZ" sz="2400" b="1" dirty="0"/>
              <a:t> </a:t>
            </a:r>
            <a:r>
              <a:rPr lang="cs-CZ" sz="2400" b="1" dirty="0" smtClean="0"/>
              <a:t>Mzdovou účetní, která </a:t>
            </a:r>
            <a:r>
              <a:rPr lang="cs-CZ" sz="2400" b="1" dirty="0"/>
              <a:t>vytvoří </a:t>
            </a:r>
            <a:r>
              <a:rPr lang="cs-CZ" sz="2400" b="1" dirty="0">
                <a:solidFill>
                  <a:srgbClr val="FF0000"/>
                </a:solidFill>
              </a:rPr>
              <a:t>Potvrzení </a:t>
            </a:r>
            <a:r>
              <a:rPr lang="cs-CZ" sz="2400" b="1" dirty="0" smtClean="0">
                <a:solidFill>
                  <a:srgbClr val="FF0000"/>
                </a:solidFill>
              </a:rPr>
              <a:t>o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 smtClean="0">
                <a:solidFill>
                  <a:srgbClr val="FF0000"/>
                </a:solidFill>
              </a:rPr>
              <a:t> </a:t>
            </a:r>
            <a:r>
              <a:rPr lang="cs-CZ" sz="2400" b="1" dirty="0">
                <a:solidFill>
                  <a:srgbClr val="FF0000"/>
                </a:solidFill>
              </a:rPr>
              <a:t>zdanitelných </a:t>
            </a:r>
            <a:r>
              <a:rPr lang="cs-CZ" sz="2400" b="1" dirty="0" smtClean="0">
                <a:solidFill>
                  <a:srgbClr val="FF0000"/>
                </a:solidFill>
              </a:rPr>
              <a:t>příjmech ze </a:t>
            </a:r>
            <a:r>
              <a:rPr lang="cs-CZ" sz="2400" b="1" dirty="0">
                <a:solidFill>
                  <a:srgbClr val="FF0000"/>
                </a:solidFill>
              </a:rPr>
              <a:t>závislé činnosti  </a:t>
            </a:r>
            <a:r>
              <a:rPr lang="cs-CZ" sz="2400" b="1" dirty="0"/>
              <a:t>z HR SAP </a:t>
            </a:r>
            <a:endParaRPr lang="cs-CZ" sz="2400" b="1" dirty="0" smtClean="0"/>
          </a:p>
          <a:p>
            <a:endParaRPr lang="cs-CZ" sz="2400" b="1" dirty="0"/>
          </a:p>
          <a:p>
            <a:r>
              <a:rPr lang="cs-CZ" sz="2400" b="1" dirty="0" smtClean="0"/>
              <a:t>a </a:t>
            </a:r>
            <a:r>
              <a:rPr lang="cs-CZ" sz="2400" b="1" dirty="0"/>
              <a:t>potvrdí jej.</a:t>
            </a:r>
          </a:p>
          <a:p>
            <a:pPr lvl="0"/>
            <a:endParaRPr lang="cs-CZ" sz="2400" b="1" dirty="0"/>
          </a:p>
          <a:p>
            <a:pPr lvl="0"/>
            <a:r>
              <a:rPr lang="cs-CZ" sz="2400" b="1" dirty="0"/>
              <a:t>Dle požadavku buď Potvrzení zpřístupní nebo zajistí </a:t>
            </a:r>
            <a:endParaRPr lang="cs-CZ" sz="2400" b="1" dirty="0" smtClean="0"/>
          </a:p>
          <a:p>
            <a:pPr lvl="0"/>
            <a:endParaRPr lang="cs-CZ" sz="2400" b="1" dirty="0"/>
          </a:p>
          <a:p>
            <a:pPr lvl="0"/>
            <a:r>
              <a:rPr lang="cs-CZ" sz="2400" b="1" dirty="0" smtClean="0"/>
              <a:t>jeho odeslání zvoleným způsobem. </a:t>
            </a:r>
            <a:r>
              <a:rPr lang="cs-CZ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0634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888447D-5E3F-4348-AC8E-CBE6438BE7B2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38E4EAA0-9BEA-4980-8413-6FE05F1B1744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23" y="737419"/>
            <a:ext cx="8003457" cy="2910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3161" y="3647768"/>
            <a:ext cx="4640826" cy="1661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3561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0363" y="360000"/>
            <a:ext cx="8424000" cy="937858"/>
          </a:xfrm>
        </p:spPr>
        <p:txBody>
          <a:bodyPr/>
          <a:lstStyle/>
          <a:p>
            <a:r>
              <a:rPr lang="cs-CZ" altLang="cs-CZ" dirty="0" smtClean="0">
                <a:solidFill>
                  <a:srgbClr val="CC0000"/>
                </a:solidFill>
              </a:rPr>
              <a:t/>
            </a:r>
            <a:br>
              <a:rPr lang="cs-CZ" altLang="cs-CZ" dirty="0" smtClean="0">
                <a:solidFill>
                  <a:srgbClr val="CC0000"/>
                </a:solidFill>
              </a:rPr>
            </a:b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7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 fontAlgn="auto">
              <a:spcAft>
                <a:spcPts val="0"/>
              </a:spcAft>
              <a:defRPr/>
            </a:pPr>
            <a:endParaRPr lang="cs-CZ" altLang="cs-CZ" sz="2400" b="1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8"/>
          </p:nvPr>
        </p:nvSpPr>
        <p:spPr/>
        <p:txBody>
          <a:bodyPr/>
          <a:lstStyle/>
          <a:p>
            <a:pPr>
              <a:defRPr/>
            </a:pPr>
            <a:fld id="{2CC57B15-BCA8-47DA-B0EA-C1FB2826E015}" type="datetime4">
              <a:rPr lang="cs-CZ" smtClean="0"/>
              <a:pPr>
                <a:defRPr/>
              </a:pPr>
              <a:t>3. prosince 2019</a:t>
            </a:fld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Strana </a:t>
            </a:r>
            <a:fld id="{48872FAF-28B7-40A5-83BB-7CD5E7A2274A}" type="slidenum">
              <a:rPr lang="cs-CZ" smtClean="0"/>
              <a:pPr>
                <a:defRPr/>
              </a:pPr>
              <a:t>9</a:t>
            </a:fld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52283" y="304800"/>
            <a:ext cx="7580671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000" b="1" dirty="0" smtClean="0">
              <a:solidFill>
                <a:srgbClr val="002664"/>
              </a:solidFill>
            </a:endParaRPr>
          </a:p>
          <a:p>
            <a:r>
              <a:rPr lang="cs-CZ" sz="2000" b="1" dirty="0" smtClean="0">
                <a:solidFill>
                  <a:srgbClr val="002664"/>
                </a:solidFill>
              </a:rPr>
              <a:t>Žádost o RZD </a:t>
            </a:r>
            <a:r>
              <a:rPr lang="cs-CZ" sz="2000" b="1" dirty="0" smtClean="0">
                <a:solidFill>
                  <a:srgbClr val="FF0000"/>
                </a:solidFill>
              </a:rPr>
              <a:t>bude </a:t>
            </a:r>
            <a:r>
              <a:rPr lang="cs-CZ" sz="2000" b="1" dirty="0" err="1" smtClean="0">
                <a:solidFill>
                  <a:srgbClr val="FF0000"/>
                </a:solidFill>
              </a:rPr>
              <a:t>předvyplněna</a:t>
            </a:r>
            <a:r>
              <a:rPr lang="cs-CZ" sz="2000" b="1" dirty="0" smtClean="0">
                <a:solidFill>
                  <a:srgbClr val="FF0000"/>
                </a:solidFill>
              </a:rPr>
              <a:t>  </a:t>
            </a:r>
            <a:r>
              <a:rPr lang="cs-CZ" sz="2000" b="1" dirty="0">
                <a:solidFill>
                  <a:srgbClr val="002664"/>
                </a:solidFill>
              </a:rPr>
              <a:t>daty z HR SAP:</a:t>
            </a:r>
          </a:p>
          <a:p>
            <a:endParaRPr lang="cs-CZ" b="1" dirty="0">
              <a:solidFill>
                <a:schemeClr val="bg2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cs-CZ" dirty="0"/>
              <a:t>  </a:t>
            </a:r>
            <a:r>
              <a:rPr lang="cs-CZ" b="1" dirty="0">
                <a:solidFill>
                  <a:srgbClr val="002664"/>
                </a:solidFill>
              </a:rPr>
              <a:t>Zdaňovací období </a:t>
            </a:r>
            <a:endParaRPr lang="cs-CZ" b="1" dirty="0" smtClean="0">
              <a:solidFill>
                <a:srgbClr val="002664"/>
              </a:solidFill>
            </a:endParaRPr>
          </a:p>
          <a:p>
            <a:pPr lvl="0"/>
            <a:r>
              <a:rPr lang="cs-CZ" b="1" dirty="0">
                <a:solidFill>
                  <a:srgbClr val="002664"/>
                </a:solidFill>
              </a:rPr>
              <a:t> </a:t>
            </a:r>
            <a:r>
              <a:rPr lang="cs-CZ" b="1" dirty="0" smtClean="0">
                <a:solidFill>
                  <a:srgbClr val="002664"/>
                </a:solidFill>
              </a:rPr>
              <a:t> Příjmení  a Jméno </a:t>
            </a:r>
            <a:endParaRPr lang="cs-CZ" b="1" dirty="0">
              <a:solidFill>
                <a:srgbClr val="002664"/>
              </a:solidFill>
            </a:endParaRPr>
          </a:p>
          <a:p>
            <a:pPr lvl="0"/>
            <a:r>
              <a:rPr lang="cs-CZ" b="1" dirty="0">
                <a:solidFill>
                  <a:srgbClr val="002664"/>
                </a:solidFill>
              </a:rPr>
              <a:t>  </a:t>
            </a:r>
            <a:r>
              <a:rPr lang="cs-CZ" b="1" dirty="0" smtClean="0">
                <a:solidFill>
                  <a:srgbClr val="002664"/>
                </a:solidFill>
              </a:rPr>
              <a:t>Rodné </a:t>
            </a:r>
            <a:r>
              <a:rPr lang="cs-CZ" b="1" dirty="0">
                <a:solidFill>
                  <a:srgbClr val="002664"/>
                </a:solidFill>
              </a:rPr>
              <a:t>číslo / datum narození </a:t>
            </a:r>
          </a:p>
          <a:p>
            <a:pPr lvl="0"/>
            <a:r>
              <a:rPr lang="cs-CZ" b="1" dirty="0">
                <a:solidFill>
                  <a:srgbClr val="002664"/>
                </a:solidFill>
              </a:rPr>
              <a:t>  </a:t>
            </a:r>
            <a:r>
              <a:rPr lang="cs-CZ" b="1" dirty="0" smtClean="0">
                <a:solidFill>
                  <a:srgbClr val="002664"/>
                </a:solidFill>
              </a:rPr>
              <a:t>Identifikace </a:t>
            </a:r>
            <a:r>
              <a:rPr lang="cs-CZ" b="1" dirty="0">
                <a:solidFill>
                  <a:srgbClr val="002664"/>
                </a:solidFill>
              </a:rPr>
              <a:t>plátce daně </a:t>
            </a:r>
            <a:endParaRPr lang="cs-CZ" b="1" dirty="0" smtClean="0">
              <a:solidFill>
                <a:srgbClr val="002664"/>
              </a:solidFill>
            </a:endParaRPr>
          </a:p>
          <a:p>
            <a:pPr lvl="0"/>
            <a:endParaRPr lang="cs-CZ" b="1" dirty="0">
              <a:solidFill>
                <a:srgbClr val="002664"/>
              </a:solidFill>
            </a:endParaRPr>
          </a:p>
          <a:p>
            <a:pPr lvl="0"/>
            <a:endParaRPr lang="cs-CZ" b="1" dirty="0" smtClean="0">
              <a:solidFill>
                <a:srgbClr val="002664"/>
              </a:solidFill>
            </a:endParaRPr>
          </a:p>
          <a:p>
            <a:pPr lvl="0"/>
            <a:r>
              <a:rPr lang="cs-CZ" b="1" dirty="0" smtClean="0">
                <a:solidFill>
                  <a:srgbClr val="002664"/>
                </a:solidFill>
              </a:rPr>
              <a:t>Další položky k uplatnění slev na dani bude vyplňovat zaměstnanec </a:t>
            </a:r>
          </a:p>
          <a:p>
            <a:pPr lvl="0"/>
            <a:endParaRPr lang="cs-CZ" b="1" dirty="0">
              <a:solidFill>
                <a:srgbClr val="002664"/>
              </a:solidFill>
            </a:endParaRPr>
          </a:p>
          <a:p>
            <a:pPr lvl="0"/>
            <a:r>
              <a:rPr lang="cs-CZ" b="1" dirty="0" smtClean="0">
                <a:solidFill>
                  <a:srgbClr val="002664"/>
                </a:solidFill>
              </a:rPr>
              <a:t>s tím, že jsou do formuláře  zapracovány </a:t>
            </a:r>
            <a:r>
              <a:rPr lang="cs-CZ" sz="2000" b="1" dirty="0" smtClean="0">
                <a:solidFill>
                  <a:srgbClr val="FF0000"/>
                </a:solidFill>
              </a:rPr>
              <a:t>logické kontroly </a:t>
            </a:r>
            <a:r>
              <a:rPr lang="cs-CZ" b="1" dirty="0" smtClean="0">
                <a:solidFill>
                  <a:srgbClr val="002664"/>
                </a:solidFill>
              </a:rPr>
              <a:t>a </a:t>
            </a:r>
          </a:p>
          <a:p>
            <a:pPr lvl="0"/>
            <a:endParaRPr lang="cs-CZ" b="1" dirty="0">
              <a:solidFill>
                <a:srgbClr val="002664"/>
              </a:solidFill>
            </a:endParaRPr>
          </a:p>
          <a:p>
            <a:pPr lvl="0"/>
            <a:r>
              <a:rPr lang="cs-CZ" sz="2000" b="1" dirty="0" smtClean="0">
                <a:solidFill>
                  <a:srgbClr val="FF0000"/>
                </a:solidFill>
              </a:rPr>
              <a:t>zobrazují se vysvětlivky </a:t>
            </a:r>
            <a:r>
              <a:rPr lang="cs-CZ" b="1" dirty="0" smtClean="0">
                <a:solidFill>
                  <a:srgbClr val="002664"/>
                </a:solidFill>
              </a:rPr>
              <a:t>k  možnostem vyplnění</a:t>
            </a:r>
          </a:p>
          <a:p>
            <a:pPr lvl="0"/>
            <a:endParaRPr lang="cs-CZ" b="1" dirty="0">
              <a:solidFill>
                <a:srgbClr val="002664"/>
              </a:solidFill>
            </a:endParaRPr>
          </a:p>
          <a:p>
            <a:r>
              <a:rPr lang="cs-CZ" b="1" u="sng" dirty="0">
                <a:solidFill>
                  <a:srgbClr val="002664"/>
                </a:solidFill>
              </a:rPr>
              <a:t>Podpis poplatníka </a:t>
            </a:r>
            <a:r>
              <a:rPr lang="cs-CZ" b="1" dirty="0">
                <a:solidFill>
                  <a:srgbClr val="002664"/>
                </a:solidFill>
              </a:rPr>
              <a:t>– automaticky vyplněno </a:t>
            </a:r>
            <a:r>
              <a:rPr lang="cs-CZ" b="1" dirty="0" smtClean="0">
                <a:solidFill>
                  <a:srgbClr val="002664"/>
                </a:solidFill>
              </a:rPr>
              <a:t>datum</a:t>
            </a:r>
            <a:r>
              <a:rPr lang="cs-CZ" b="1" dirty="0">
                <a:solidFill>
                  <a:srgbClr val="002664"/>
                </a:solidFill>
              </a:rPr>
              <a:t>, čas (hodina </a:t>
            </a:r>
            <a:endParaRPr lang="cs-CZ" b="1" dirty="0" smtClean="0">
              <a:solidFill>
                <a:srgbClr val="002664"/>
              </a:solidFill>
            </a:endParaRPr>
          </a:p>
          <a:p>
            <a:endParaRPr lang="cs-CZ" b="1" dirty="0">
              <a:solidFill>
                <a:srgbClr val="002664"/>
              </a:solidFill>
            </a:endParaRPr>
          </a:p>
          <a:p>
            <a:r>
              <a:rPr lang="cs-CZ" b="1" dirty="0" smtClean="0">
                <a:solidFill>
                  <a:srgbClr val="002664"/>
                </a:solidFill>
              </a:rPr>
              <a:t>a </a:t>
            </a:r>
            <a:r>
              <a:rPr lang="cs-CZ" b="1" dirty="0">
                <a:solidFill>
                  <a:srgbClr val="002664"/>
                </a:solidFill>
              </a:rPr>
              <a:t>minuta), uživatelské jméno a plné jméno </a:t>
            </a:r>
            <a:r>
              <a:rPr lang="cs-CZ" b="1" dirty="0" smtClean="0">
                <a:solidFill>
                  <a:srgbClr val="002664"/>
                </a:solidFill>
              </a:rPr>
              <a:t>zaměstnance</a:t>
            </a:r>
            <a:endParaRPr lang="cs-CZ" b="1" dirty="0">
              <a:solidFill>
                <a:srgbClr val="00266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916995"/>
      </p:ext>
    </p:extLst>
  </p:cSld>
  <p:clrMapOvr>
    <a:masterClrMapping/>
  </p:clrMapOvr>
</p:sld>
</file>

<file path=ppt/theme/theme1.xml><?xml version="1.0" encoding="utf-8"?>
<a:theme xmlns:a="http://schemas.openxmlformats.org/drawingml/2006/main" name="2003_CD_prezentace_Narodni_dopravce">
  <a:themeElements>
    <a:clrScheme name="CD_prezentace 4">
      <a:dk1>
        <a:srgbClr val="002664"/>
      </a:dk1>
      <a:lt1>
        <a:srgbClr val="FFFFFF"/>
      </a:lt1>
      <a:dk2>
        <a:srgbClr val="002664"/>
      </a:dk2>
      <a:lt2>
        <a:srgbClr val="000000"/>
      </a:lt2>
      <a:accent1>
        <a:srgbClr val="009FDA"/>
      </a:accent1>
      <a:accent2>
        <a:srgbClr val="FF671F"/>
      </a:accent2>
      <a:accent3>
        <a:srgbClr val="FFFFFF"/>
      </a:accent3>
      <a:accent4>
        <a:srgbClr val="001F54"/>
      </a:accent4>
      <a:accent5>
        <a:srgbClr val="AACDEA"/>
      </a:accent5>
      <a:accent6>
        <a:srgbClr val="E75D1B"/>
      </a:accent6>
      <a:hlink>
        <a:srgbClr val="672146"/>
      </a:hlink>
      <a:folHlink>
        <a:srgbClr val="00AF3F"/>
      </a:folHlink>
    </a:clrScheme>
    <a:fontScheme name="C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6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4925"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400"/>
          </a:lnSpc>
          <a:defRPr sz="1600" dirty="0" smtClean="0">
            <a:solidFill>
              <a:schemeClr val="bg2"/>
            </a:solidFill>
          </a:defRPr>
        </a:defPPr>
      </a:lstStyle>
    </a:txDef>
  </a:objectDefaults>
  <a:extraClrSchemeLst>
    <a:extraClrScheme>
      <a:clrScheme name="CD_prezentace 1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002664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00215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_prezentace 2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E75D1B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_prezentace 3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E75D1B"/>
        </a:accent6>
        <a:hlink>
          <a:srgbClr val="672146"/>
        </a:hlink>
        <a:folHlink>
          <a:srgbClr val="00A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D_prezentace 4">
        <a:dk1>
          <a:srgbClr val="002664"/>
        </a:dk1>
        <a:lt1>
          <a:srgbClr val="FFFFFF"/>
        </a:lt1>
        <a:dk2>
          <a:srgbClr val="002664"/>
        </a:dk2>
        <a:lt2>
          <a:srgbClr val="000000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1F54"/>
        </a:accent4>
        <a:accent5>
          <a:srgbClr val="AACDEA"/>
        </a:accent5>
        <a:accent6>
          <a:srgbClr val="E75D1B"/>
        </a:accent6>
        <a:hlink>
          <a:srgbClr val="672146"/>
        </a:hlink>
        <a:folHlink>
          <a:srgbClr val="00AF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Motiv systému Office">
  <a:themeElements>
    <a:clrScheme name="ČD">
      <a:dk1>
        <a:sysClr val="windowText" lastClr="000000"/>
      </a:dk1>
      <a:lt1>
        <a:sysClr val="window" lastClr="FFFFFF"/>
      </a:lt1>
      <a:dk2>
        <a:srgbClr val="002664"/>
      </a:dk2>
      <a:lt2>
        <a:srgbClr val="009FDA"/>
      </a:lt2>
      <a:accent1>
        <a:srgbClr val="009FDA"/>
      </a:accent1>
      <a:accent2>
        <a:srgbClr val="002664"/>
      </a:accent2>
      <a:accent3>
        <a:srgbClr val="FF671F"/>
      </a:accent3>
      <a:accent4>
        <a:srgbClr val="672146"/>
      </a:accent4>
      <a:accent5>
        <a:srgbClr val="00AF3F"/>
      </a:accent5>
      <a:accent6>
        <a:srgbClr val="CD202C"/>
      </a:accent6>
      <a:hlink>
        <a:srgbClr val="FFFFFF"/>
      </a:hlink>
      <a:folHlink>
        <a:srgbClr val="FFFFFF"/>
      </a:folHlink>
    </a:clrScheme>
    <a:fontScheme name="C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1_Motiv systému Office 1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002664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00215A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tiv systému Office 2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E75D1B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tiv systému Office 3">
        <a:dk1>
          <a:srgbClr val="000000"/>
        </a:dk1>
        <a:lt1>
          <a:srgbClr val="FFFFFF"/>
        </a:lt1>
        <a:dk2>
          <a:srgbClr val="002664"/>
        </a:dk2>
        <a:lt2>
          <a:srgbClr val="009FDA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0000"/>
        </a:accent4>
        <a:accent5>
          <a:srgbClr val="AACDEA"/>
        </a:accent5>
        <a:accent6>
          <a:srgbClr val="E75D1B"/>
        </a:accent6>
        <a:hlink>
          <a:srgbClr val="672146"/>
        </a:hlink>
        <a:folHlink>
          <a:srgbClr val="00AF3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Motiv systému Office 4">
        <a:dk1>
          <a:srgbClr val="002664"/>
        </a:dk1>
        <a:lt1>
          <a:srgbClr val="FFFFFF"/>
        </a:lt1>
        <a:dk2>
          <a:srgbClr val="002664"/>
        </a:dk2>
        <a:lt2>
          <a:srgbClr val="000000"/>
        </a:lt2>
        <a:accent1>
          <a:srgbClr val="009FDA"/>
        </a:accent1>
        <a:accent2>
          <a:srgbClr val="FF671F"/>
        </a:accent2>
        <a:accent3>
          <a:srgbClr val="FFFFFF"/>
        </a:accent3>
        <a:accent4>
          <a:srgbClr val="001F54"/>
        </a:accent4>
        <a:accent5>
          <a:srgbClr val="AACDEA"/>
        </a:accent5>
        <a:accent6>
          <a:srgbClr val="E75D1B"/>
        </a:accent6>
        <a:hlink>
          <a:srgbClr val="672146"/>
        </a:hlink>
        <a:folHlink>
          <a:srgbClr val="00AF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2003_CD_prezentace_Narodni_dopravce</Template>
  <TotalTime>7103</TotalTime>
  <Words>262</Words>
  <Application>Microsoft Office PowerPoint</Application>
  <PresentationFormat>Předvádění na obrazovce (4:3)</PresentationFormat>
  <Paragraphs>151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2003_CD_prezentace_Narodni_dopravce</vt:lpstr>
      <vt:lpstr>1_Motiv systému Office</vt:lpstr>
      <vt:lpstr>               Elektronické     Roční zúčtování daně  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</vt:lpstr>
      <vt:lpstr>            Roční zúčtování daně</vt:lpstr>
      <vt:lpstr>                        Zpracování a ověření elektronické žádosti o RZD </vt:lpstr>
      <vt:lpstr>3. etapa elektronizace</vt:lpstr>
    </vt:vector>
  </TitlesOfParts>
  <Company>ČD - Informační Systémy,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           Mzdové účetnictví</dc:title>
  <dc:creator>Křížová Ladislava, Ing.</dc:creator>
  <cp:lastModifiedBy>Křížová Ladislava, Ing.</cp:lastModifiedBy>
  <cp:revision>56</cp:revision>
  <dcterms:created xsi:type="dcterms:W3CDTF">2019-08-05T14:56:39Z</dcterms:created>
  <dcterms:modified xsi:type="dcterms:W3CDTF">2019-12-03T09:45:58Z</dcterms:modified>
</cp:coreProperties>
</file>