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45"/>
  </p:notesMasterIdLst>
  <p:sldIdLst>
    <p:sldId id="262" r:id="rId3"/>
    <p:sldId id="264" r:id="rId4"/>
    <p:sldId id="272" r:id="rId5"/>
    <p:sldId id="273" r:id="rId6"/>
    <p:sldId id="274" r:id="rId7"/>
    <p:sldId id="275" r:id="rId8"/>
    <p:sldId id="276" r:id="rId9"/>
    <p:sldId id="277" r:id="rId10"/>
    <p:sldId id="278" r:id="rId11"/>
    <p:sldId id="279" r:id="rId12"/>
    <p:sldId id="265"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263" r:id="rId4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4"/>
    <a:srgbClr val="009F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75" autoAdjust="0"/>
  </p:normalViewPr>
  <p:slideViewPr>
    <p:cSldViewPr snapToGrid="0" showGuides="1">
      <p:cViewPr varScale="1">
        <p:scale>
          <a:sx n="82" d="100"/>
          <a:sy n="82" d="100"/>
        </p:scale>
        <p:origin x="1459" y="72"/>
      </p:cViewPr>
      <p:guideLst>
        <p:guide orient="horz" pos="4319"/>
        <p:guide orient="horz"/>
        <p:guide/>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06D4EE-242C-4BF3-99D5-F787E3A3C584}" type="datetimeFigureOut">
              <a:rPr lang="cs-CZ" smtClean="0"/>
              <a:t>14.03.2024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EDD4C-9B86-47EF-9DF7-840BCFEE90A4}" type="slidenum">
              <a:rPr lang="cs-CZ" smtClean="0"/>
              <a:t>‹#›</a:t>
            </a:fld>
            <a:endParaRPr lang="cs-CZ"/>
          </a:p>
        </p:txBody>
      </p:sp>
    </p:spTree>
    <p:extLst>
      <p:ext uri="{BB962C8B-B14F-4D97-AF65-F5344CB8AC3E}">
        <p14:creationId xmlns:p14="http://schemas.microsoft.com/office/powerpoint/2010/main" val="329690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 obrázkem">
    <p:spTree>
      <p:nvGrpSpPr>
        <p:cNvPr id="1" name=""/>
        <p:cNvGrpSpPr/>
        <p:nvPr/>
      </p:nvGrpSpPr>
      <p:grpSpPr>
        <a:xfrm>
          <a:off x="0" y="0"/>
          <a:ext cx="0" cy="0"/>
          <a:chOff x="0" y="0"/>
          <a:chExt cx="0" cy="0"/>
        </a:xfrm>
      </p:grpSpPr>
      <p:sp>
        <p:nvSpPr>
          <p:cNvPr id="5" name="Zástupný symbol pro obrázek 4"/>
          <p:cNvSpPr>
            <a:spLocks noGrp="1"/>
          </p:cNvSpPr>
          <p:nvPr>
            <p:ph type="pic" sz="quarter" idx="13"/>
          </p:nvPr>
        </p:nvSpPr>
        <p:spPr>
          <a:xfrm>
            <a:off x="360363" y="2268537"/>
            <a:ext cx="8423275" cy="3771777"/>
          </a:xfrm>
        </p:spPr>
        <p:txBody>
          <a:bodyPr/>
          <a:lstStyle/>
          <a:p>
            <a:r>
              <a:rPr lang="cs-CZ"/>
              <a:t>Kliknutím na ikonu přidáte obrázek.</a:t>
            </a:r>
            <a:endParaRPr lang="cs-CZ" dirty="0"/>
          </a:p>
        </p:txBody>
      </p:sp>
      <p:sp>
        <p:nvSpPr>
          <p:cNvPr id="2" name="Nadpis 1"/>
          <p:cNvSpPr>
            <a:spLocks noGrp="1"/>
          </p:cNvSpPr>
          <p:nvPr>
            <p:ph type="ctrTitle" hasCustomPrompt="1"/>
          </p:nvPr>
        </p:nvSpPr>
        <p:spPr>
          <a:xfrm>
            <a:off x="360000" y="1152000"/>
            <a:ext cx="8424000" cy="493920"/>
          </a:xfrm>
        </p:spPr>
        <p:txBody>
          <a:bodyPr lIns="0" tIns="0" rIns="0" bIns="0" anchor="t">
            <a:normAutofit/>
          </a:bodyPr>
          <a:lstStyle>
            <a:lvl1pPr algn="l">
              <a:lnSpc>
                <a:spcPts val="3600"/>
              </a:lnSpc>
              <a:defRPr sz="3000" b="1" kern="3800" baseline="0">
                <a:solidFill>
                  <a:srgbClr val="002664"/>
                </a:solidFill>
                <a:latin typeface="Arial" pitchFamily="34" charset="0"/>
                <a:cs typeface="Arial" pitchFamily="34" charset="0"/>
              </a:defRPr>
            </a:lvl1pPr>
          </a:lstStyle>
          <a:p>
            <a:r>
              <a:rPr lang="cs-CZ" dirty="0"/>
              <a:t>Název / titulek prezentace</a:t>
            </a:r>
          </a:p>
        </p:txBody>
      </p:sp>
      <p:sp>
        <p:nvSpPr>
          <p:cNvPr id="3" name="Podnadpis 2"/>
          <p:cNvSpPr>
            <a:spLocks noGrp="1"/>
          </p:cNvSpPr>
          <p:nvPr>
            <p:ph type="subTitle" idx="1" hasCustomPrompt="1"/>
          </p:nvPr>
        </p:nvSpPr>
        <p:spPr>
          <a:xfrm>
            <a:off x="360000" y="1667272"/>
            <a:ext cx="8428400" cy="468000"/>
          </a:xfrm>
        </p:spPr>
        <p:txBody>
          <a:bodyPr lIns="0" tIns="0" rIns="0" bIns="0">
            <a:normAutofit/>
          </a:bodyPr>
          <a:lstStyle>
            <a:lvl1pPr marL="0" indent="0" algn="l">
              <a:buNone/>
              <a:defRPr lang="cs-CZ" sz="2100" kern="2500" baseline="0" dirty="0">
                <a:solidFill>
                  <a:srgbClr val="009FDA"/>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Podtitulek prezentace</a:t>
            </a:r>
          </a:p>
        </p:txBody>
      </p:sp>
      <p:sp>
        <p:nvSpPr>
          <p:cNvPr id="12" name="Zástupný symbol pro datum 11"/>
          <p:cNvSpPr>
            <a:spLocks noGrp="1"/>
          </p:cNvSpPr>
          <p:nvPr>
            <p:ph type="dt" sz="half" idx="10"/>
          </p:nvPr>
        </p:nvSpPr>
        <p:spPr/>
        <p:txBody>
          <a:bodyPr/>
          <a:lstStyle/>
          <a:p>
            <a:fld id="{A3E89B90-8A07-4FF3-94CF-10E2BA3727E8}" type="datetime4">
              <a:rPr lang="cs-CZ" smtClean="0"/>
              <a:t>14. března 2024</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pic>
        <p:nvPicPr>
          <p:cNvPr id="1026"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73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4000" cy="576063"/>
          </a:xfrm>
        </p:spPr>
        <p:txBody>
          <a:bodyPr lIns="0" tIns="0" rIns="0" bIns="0" anchor="t">
            <a:normAutofit/>
          </a:bodyPr>
          <a:lstStyle>
            <a:lvl1pPr algn="l">
              <a:lnSpc>
                <a:spcPts val="4600"/>
              </a:lnSpc>
              <a:defRPr sz="4000" b="1" kern="3800" baseline="0">
                <a:solidFill>
                  <a:srgbClr val="002664"/>
                </a:solidFill>
                <a:latin typeface="Arial" pitchFamily="34" charset="0"/>
                <a:cs typeface="Arial" pitchFamily="34" charset="0"/>
              </a:defRPr>
            </a:lvl1pPr>
          </a:lstStyle>
          <a:p>
            <a:r>
              <a:rPr lang="cs-CZ" dirty="0"/>
              <a:t>Děkuji za pozornost</a:t>
            </a:r>
          </a:p>
        </p:txBody>
      </p:sp>
      <p:sp>
        <p:nvSpPr>
          <p:cNvPr id="12" name="Zástupný symbol pro datum 11"/>
          <p:cNvSpPr>
            <a:spLocks noGrp="1"/>
          </p:cNvSpPr>
          <p:nvPr>
            <p:ph type="dt" sz="half" idx="10"/>
          </p:nvPr>
        </p:nvSpPr>
        <p:spPr/>
        <p:txBody>
          <a:bodyPr/>
          <a:lstStyle/>
          <a:p>
            <a:fld id="{5312BDC2-E294-4F25-B7D6-8820962E64B3}" type="datetime4">
              <a:rPr lang="cs-CZ" smtClean="0"/>
              <a:t>14. března 2024</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sp>
        <p:nvSpPr>
          <p:cNvPr id="5" name="Zástupný symbol pro text 4"/>
          <p:cNvSpPr>
            <a:spLocks noGrp="1"/>
          </p:cNvSpPr>
          <p:nvPr>
            <p:ph type="body" sz="quarter" idx="13" hasCustomPrompt="1"/>
          </p:nvPr>
        </p:nvSpPr>
        <p:spPr>
          <a:xfrm>
            <a:off x="360000" y="2376000"/>
            <a:ext cx="8428038" cy="288032"/>
          </a:xfrm>
        </p:spPr>
        <p:txBody>
          <a:bodyPr lIns="0" tIns="0" rIns="0" bIns="0"/>
          <a:lstStyle>
            <a:lvl1pPr marL="0" indent="0">
              <a:buNone/>
              <a:defRPr>
                <a:solidFill>
                  <a:schemeClr val="tx2"/>
                </a:solidFill>
              </a:defRPr>
            </a:lvl1pPr>
          </a:lstStyle>
          <a:p>
            <a:pPr lvl="0"/>
            <a:r>
              <a:rPr lang="cs-CZ" dirty="0" err="1"/>
              <a:t>Tit</a:t>
            </a:r>
            <a:r>
              <a:rPr lang="cs-CZ" dirty="0"/>
              <a:t>. Jméno Příjmení</a:t>
            </a:r>
          </a:p>
        </p:txBody>
      </p:sp>
      <p:sp>
        <p:nvSpPr>
          <p:cNvPr id="8" name="Zástupný symbol pro text 7"/>
          <p:cNvSpPr>
            <a:spLocks noGrp="1"/>
          </p:cNvSpPr>
          <p:nvPr>
            <p:ph type="body" sz="quarter" idx="14" hasCustomPrompt="1"/>
          </p:nvPr>
        </p:nvSpPr>
        <p:spPr>
          <a:xfrm>
            <a:off x="360000" y="2664000"/>
            <a:ext cx="8428037" cy="216000"/>
          </a:xfrm>
        </p:spPr>
        <p:txBody>
          <a:bodyPr lIns="0" tIns="0" rIns="0" bIns="0"/>
          <a:lstStyle>
            <a:lvl1pPr marL="0" indent="0">
              <a:lnSpc>
                <a:spcPts val="1600"/>
              </a:lnSpc>
              <a:buNone/>
              <a:defRPr sz="1200" b="0"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a:t>Funkce</a:t>
            </a:r>
          </a:p>
        </p:txBody>
      </p:sp>
      <p:sp>
        <p:nvSpPr>
          <p:cNvPr id="9" name="TextovéPole 8"/>
          <p:cNvSpPr txBox="1"/>
          <p:nvPr userDrawn="1"/>
        </p:nvSpPr>
        <p:spPr>
          <a:xfrm>
            <a:off x="360000" y="3600000"/>
            <a:ext cx="8428400" cy="599331"/>
          </a:xfrm>
          <a:prstGeom prst="rect">
            <a:avLst/>
          </a:prstGeom>
          <a:noFill/>
        </p:spPr>
        <p:txBody>
          <a:bodyPr wrap="square" lIns="0" tIns="0" rIns="0" bIns="0" rtlCol="0">
            <a:spAutoFit/>
          </a:bodyPr>
          <a:lstStyle/>
          <a:p>
            <a:pPr>
              <a:lnSpc>
                <a:spcPts val="1600"/>
              </a:lnSpc>
            </a:pPr>
            <a:r>
              <a:rPr lang="cs-CZ" sz="1200" b="1" baseline="0" dirty="0">
                <a:solidFill>
                  <a:schemeClr val="tx2"/>
                </a:solidFill>
              </a:rPr>
              <a:t>České dráhy, a. s.</a:t>
            </a:r>
          </a:p>
          <a:p>
            <a:pPr>
              <a:lnSpc>
                <a:spcPts val="1600"/>
              </a:lnSpc>
            </a:pPr>
            <a:r>
              <a:rPr lang="cs-CZ" sz="1200" baseline="0" dirty="0">
                <a:solidFill>
                  <a:schemeClr val="tx2"/>
                </a:solidFill>
              </a:rPr>
              <a:t>Nábřeží Ludvíka Svobody 1222, 110 15 Praha 1</a:t>
            </a:r>
          </a:p>
          <a:p>
            <a:pPr>
              <a:lnSpc>
                <a:spcPts val="1600"/>
              </a:lnSpc>
            </a:pPr>
            <a:r>
              <a:rPr lang="cs-CZ" sz="1200" b="1" baseline="0" dirty="0">
                <a:solidFill>
                  <a:schemeClr val="tx2"/>
                </a:solidFill>
              </a:rPr>
              <a:t>www.cd.cz</a:t>
            </a:r>
          </a:p>
        </p:txBody>
      </p:sp>
      <p:sp>
        <p:nvSpPr>
          <p:cNvPr id="11" name="Zástupný symbol pro text 10"/>
          <p:cNvSpPr>
            <a:spLocks noGrp="1"/>
          </p:cNvSpPr>
          <p:nvPr>
            <p:ph type="body" sz="quarter" idx="15" hasCustomPrompt="1"/>
          </p:nvPr>
        </p:nvSpPr>
        <p:spPr>
          <a:xfrm>
            <a:off x="360000" y="2880000"/>
            <a:ext cx="8428037" cy="216000"/>
          </a:xfrm>
        </p:spPr>
        <p:txBody>
          <a:bodyPr lIns="0" tIns="0" rIns="0" bIns="0"/>
          <a:lstStyle>
            <a:lvl1pPr marL="0" indent="0">
              <a:lnSpc>
                <a:spcPts val="1600"/>
              </a:lnSpc>
              <a:buNone/>
              <a:defRPr sz="1200" b="1"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a:t>Název organizační složky</a:t>
            </a:r>
          </a:p>
        </p:txBody>
      </p:sp>
      <p:sp>
        <p:nvSpPr>
          <p:cNvPr id="16" name="Zástupný symbol pro text 15"/>
          <p:cNvSpPr>
            <a:spLocks noGrp="1"/>
          </p:cNvSpPr>
          <p:nvPr>
            <p:ph type="body" sz="quarter" idx="16" hasCustomPrompt="1"/>
          </p:nvPr>
        </p:nvSpPr>
        <p:spPr>
          <a:xfrm>
            <a:off x="360000" y="3096000"/>
            <a:ext cx="8428037" cy="216669"/>
          </a:xfrm>
        </p:spPr>
        <p:txBody>
          <a:bodyPr lIns="0" tIns="0" rIns="0" bIns="0"/>
          <a:lstStyle>
            <a:lvl1pPr marL="0" indent="0">
              <a:lnSpc>
                <a:spcPts val="1600"/>
              </a:lnSpc>
              <a:buNone/>
              <a:defRPr sz="1200" b="0"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pl-PL" dirty="0"/>
              <a:t>Ulice 0000, 000 000 Město</a:t>
            </a:r>
            <a:endParaRPr lang="cs-CZ" dirty="0"/>
          </a:p>
        </p:txBody>
      </p:sp>
      <p:pic>
        <p:nvPicPr>
          <p:cNvPr id="4098"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94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22A1C241-4DD9-4D60-8A43-1A9AB500781B}" type="datetime4">
              <a:rPr lang="cs-CZ" smtClean="0"/>
              <a:t>14. března 2024</a:t>
            </a:fld>
            <a:endParaRPr lang="cs-CZ"/>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spTree>
    <p:extLst>
      <p:ext uri="{BB962C8B-B14F-4D97-AF65-F5344CB8AC3E}">
        <p14:creationId xmlns:p14="http://schemas.microsoft.com/office/powerpoint/2010/main" val="297731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í tmav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363" y="1620000"/>
            <a:ext cx="8424000" cy="1438160"/>
          </a:xfrm>
        </p:spPr>
        <p:txBody>
          <a:bodyPr lIns="0" tIns="0" rIns="0" bIns="0" anchor="t">
            <a:noAutofit/>
          </a:bodyPr>
          <a:lstStyle>
            <a:lvl1pPr algn="l">
              <a:lnSpc>
                <a:spcPts val="4600"/>
              </a:lnSpc>
              <a:defRPr sz="4000" b="1" kern="3800" baseline="0">
                <a:solidFill>
                  <a:schemeClr val="bg1"/>
                </a:solidFill>
                <a:latin typeface="+mj-lt"/>
                <a:cs typeface="Arial" pitchFamily="34" charset="0"/>
              </a:defRPr>
            </a:lvl1pPr>
          </a:lstStyle>
          <a:p>
            <a:r>
              <a:rPr lang="cs-CZ" dirty="0"/>
              <a:t>Dvouřádkový </a:t>
            </a:r>
            <a:br>
              <a:rPr lang="cs-CZ" dirty="0"/>
            </a:br>
            <a:r>
              <a:rPr lang="cs-CZ" dirty="0"/>
              <a:t>název prezentace</a:t>
            </a:r>
          </a:p>
        </p:txBody>
      </p:sp>
      <p:sp>
        <p:nvSpPr>
          <p:cNvPr id="3" name="Podnadpis 2"/>
          <p:cNvSpPr>
            <a:spLocks noGrp="1"/>
          </p:cNvSpPr>
          <p:nvPr>
            <p:ph type="subTitle" idx="1" hasCustomPrompt="1"/>
          </p:nvPr>
        </p:nvSpPr>
        <p:spPr>
          <a:xfrm>
            <a:off x="360363" y="3060000"/>
            <a:ext cx="8448357" cy="1063868"/>
          </a:xfrm>
        </p:spPr>
        <p:txBody>
          <a:bodyPr lIns="0" tIns="0" rIns="0" bIns="0">
            <a:normAutofit/>
          </a:bodyPr>
          <a:lstStyle>
            <a:lvl1pPr marL="0" indent="0" algn="l">
              <a:lnSpc>
                <a:spcPts val="3200"/>
              </a:lnSpc>
              <a:buNone/>
              <a:defRPr lang="cs-CZ" sz="2800" b="1" kern="2500" baseline="0" dirty="0">
                <a:solidFill>
                  <a:schemeClr val="bg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Dvouřádkový podtitulek prezentace</a:t>
            </a:r>
          </a:p>
        </p:txBody>
      </p:sp>
      <p:sp>
        <p:nvSpPr>
          <p:cNvPr id="12" name="Zástupný symbol pro datum 11"/>
          <p:cNvSpPr>
            <a:spLocks noGrp="1"/>
          </p:cNvSpPr>
          <p:nvPr>
            <p:ph type="dt" sz="half" idx="10"/>
          </p:nvPr>
        </p:nvSpPr>
        <p:spPr/>
        <p:txBody>
          <a:bodyPr/>
          <a:lstStyle/>
          <a:p>
            <a:fld id="{3EB3778D-0AEB-4D5A-9C03-430529058CA3}" type="datetime4">
              <a:rPr lang="cs-CZ" smtClean="0"/>
              <a:t>14. března 2024</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pic>
        <p:nvPicPr>
          <p:cNvPr id="3074" name="Picture 2" descr="D:\Sablony\dopis\Logo Národní dopravce\CD_narodni_dopravce_dvour_neg nahled.png"/>
          <p:cNvPicPr>
            <a:picLocks noChangeAspect="1"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60000" y="360000"/>
            <a:ext cx="2091600" cy="52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472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ontakt tmav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8400" cy="576063"/>
          </a:xfrm>
        </p:spPr>
        <p:txBody>
          <a:bodyPr lIns="0" tIns="0" rIns="0" bIns="0" anchor="t">
            <a:normAutofit/>
          </a:bodyPr>
          <a:lstStyle>
            <a:lvl1pPr algn="l">
              <a:lnSpc>
                <a:spcPts val="4600"/>
              </a:lnSpc>
              <a:defRPr sz="4000" b="1" kern="3800" baseline="0">
                <a:solidFill>
                  <a:schemeClr val="bg1"/>
                </a:solidFill>
                <a:latin typeface="Arial" pitchFamily="34" charset="0"/>
                <a:cs typeface="Arial" pitchFamily="34" charset="0"/>
              </a:defRPr>
            </a:lvl1pPr>
          </a:lstStyle>
          <a:p>
            <a:r>
              <a:rPr lang="cs-CZ" dirty="0"/>
              <a:t>Děkuji za pozornost</a:t>
            </a:r>
          </a:p>
        </p:txBody>
      </p:sp>
      <p:sp>
        <p:nvSpPr>
          <p:cNvPr id="12" name="Zástupný symbol pro datum 11"/>
          <p:cNvSpPr>
            <a:spLocks noGrp="1"/>
          </p:cNvSpPr>
          <p:nvPr>
            <p:ph type="dt" sz="half" idx="10"/>
          </p:nvPr>
        </p:nvSpPr>
        <p:spPr/>
        <p:txBody>
          <a:bodyPr/>
          <a:lstStyle/>
          <a:p>
            <a:fld id="{9EBE308A-7874-4352-B387-639D7C217BF6}" type="datetime4">
              <a:rPr lang="cs-CZ" smtClean="0"/>
              <a:t>14. března 2024</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sp>
        <p:nvSpPr>
          <p:cNvPr id="5" name="Zástupný symbol pro text 4"/>
          <p:cNvSpPr>
            <a:spLocks noGrp="1"/>
          </p:cNvSpPr>
          <p:nvPr>
            <p:ph type="body" sz="quarter" idx="13" hasCustomPrompt="1"/>
          </p:nvPr>
        </p:nvSpPr>
        <p:spPr>
          <a:xfrm>
            <a:off x="360362" y="2376000"/>
            <a:ext cx="8428038" cy="288032"/>
          </a:xfrm>
        </p:spPr>
        <p:txBody>
          <a:bodyPr lIns="0" tIns="0" rIns="0" bIns="0"/>
          <a:lstStyle>
            <a:lvl1pPr marL="0" indent="0">
              <a:buNone/>
              <a:defRPr>
                <a:solidFill>
                  <a:schemeClr val="bg1"/>
                </a:solidFill>
              </a:defRPr>
            </a:lvl1pPr>
          </a:lstStyle>
          <a:p>
            <a:pPr lvl="0"/>
            <a:r>
              <a:rPr lang="cs-CZ" dirty="0" err="1"/>
              <a:t>Tit</a:t>
            </a:r>
            <a:r>
              <a:rPr lang="cs-CZ" dirty="0"/>
              <a:t>. Jméno Příjmení</a:t>
            </a:r>
          </a:p>
        </p:txBody>
      </p:sp>
      <p:sp>
        <p:nvSpPr>
          <p:cNvPr id="8" name="Zástupný symbol pro text 7"/>
          <p:cNvSpPr>
            <a:spLocks noGrp="1"/>
          </p:cNvSpPr>
          <p:nvPr>
            <p:ph type="body" sz="quarter" idx="14" hasCustomPrompt="1"/>
          </p:nvPr>
        </p:nvSpPr>
        <p:spPr>
          <a:xfrm>
            <a:off x="360363" y="2664000"/>
            <a:ext cx="8428037" cy="216000"/>
          </a:xfrm>
        </p:spPr>
        <p:txBody>
          <a:bodyPr lIns="0" tIns="0" rIns="0" bIns="0"/>
          <a:lstStyle>
            <a:lvl1pPr marL="0" indent="0">
              <a:lnSpc>
                <a:spcPts val="1600"/>
              </a:lnSpc>
              <a:buNone/>
              <a:defRPr sz="1200" b="0"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a:t>Funkce</a:t>
            </a:r>
          </a:p>
        </p:txBody>
      </p:sp>
      <p:sp>
        <p:nvSpPr>
          <p:cNvPr id="9" name="TextovéPole 8"/>
          <p:cNvSpPr txBox="1"/>
          <p:nvPr userDrawn="1"/>
        </p:nvSpPr>
        <p:spPr>
          <a:xfrm>
            <a:off x="360363" y="3600000"/>
            <a:ext cx="8428400" cy="615553"/>
          </a:xfrm>
          <a:prstGeom prst="rect">
            <a:avLst/>
          </a:prstGeom>
          <a:noFill/>
        </p:spPr>
        <p:txBody>
          <a:bodyPr wrap="square" lIns="0" tIns="0" rIns="0" bIns="0" rtlCol="0">
            <a:spAutoFit/>
          </a:bodyPr>
          <a:lstStyle/>
          <a:p>
            <a:pPr>
              <a:lnSpc>
                <a:spcPts val="1600"/>
              </a:lnSpc>
            </a:pPr>
            <a:r>
              <a:rPr lang="cs-CZ" sz="1200" b="1" baseline="0" dirty="0">
                <a:solidFill>
                  <a:schemeClr val="bg1"/>
                </a:solidFill>
              </a:rPr>
              <a:t>České dráhy, a. s.</a:t>
            </a:r>
          </a:p>
          <a:p>
            <a:pPr>
              <a:lnSpc>
                <a:spcPts val="1600"/>
              </a:lnSpc>
            </a:pPr>
            <a:r>
              <a:rPr lang="cs-CZ" sz="1200" baseline="0" dirty="0">
                <a:solidFill>
                  <a:schemeClr val="bg1"/>
                </a:solidFill>
              </a:rPr>
              <a:t>Nábřeží Ludvíka Svobody 1222, 110 15 Praha 1</a:t>
            </a:r>
          </a:p>
          <a:p>
            <a:pPr>
              <a:lnSpc>
                <a:spcPts val="1600"/>
              </a:lnSpc>
            </a:pPr>
            <a:r>
              <a:rPr lang="cs-CZ" sz="1200" b="1" baseline="0" dirty="0">
                <a:solidFill>
                  <a:schemeClr val="bg1"/>
                </a:solidFill>
              </a:rPr>
              <a:t>www.cd.cz</a:t>
            </a:r>
          </a:p>
        </p:txBody>
      </p:sp>
      <p:sp>
        <p:nvSpPr>
          <p:cNvPr id="11" name="Zástupný symbol pro text 10"/>
          <p:cNvSpPr>
            <a:spLocks noGrp="1"/>
          </p:cNvSpPr>
          <p:nvPr>
            <p:ph type="body" sz="quarter" idx="15" hasCustomPrompt="1"/>
          </p:nvPr>
        </p:nvSpPr>
        <p:spPr>
          <a:xfrm>
            <a:off x="360363" y="2880000"/>
            <a:ext cx="8428037" cy="216000"/>
          </a:xfrm>
        </p:spPr>
        <p:txBody>
          <a:bodyPr lIns="0" tIns="0" rIns="0" bIns="0"/>
          <a:lstStyle>
            <a:lvl1pPr marL="0" indent="0">
              <a:lnSpc>
                <a:spcPts val="1600"/>
              </a:lnSpc>
              <a:buNone/>
              <a:defRPr sz="1200" b="1"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a:t>Název organizační složky</a:t>
            </a:r>
          </a:p>
        </p:txBody>
      </p:sp>
      <p:sp>
        <p:nvSpPr>
          <p:cNvPr id="16" name="Zástupný symbol pro text 15"/>
          <p:cNvSpPr>
            <a:spLocks noGrp="1"/>
          </p:cNvSpPr>
          <p:nvPr>
            <p:ph type="body" sz="quarter" idx="16" hasCustomPrompt="1"/>
          </p:nvPr>
        </p:nvSpPr>
        <p:spPr>
          <a:xfrm>
            <a:off x="360363" y="3096000"/>
            <a:ext cx="8428037" cy="216669"/>
          </a:xfrm>
        </p:spPr>
        <p:txBody>
          <a:bodyPr lIns="0" tIns="0" rIns="0" bIns="0"/>
          <a:lstStyle>
            <a:lvl1pPr marL="0" indent="0">
              <a:lnSpc>
                <a:spcPts val="1600"/>
              </a:lnSpc>
              <a:buNone/>
              <a:defRPr sz="1200" b="0"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pl-PL" dirty="0"/>
              <a:t>Ulice 0000, 000 000 Město</a:t>
            </a:r>
            <a:endParaRPr lang="cs-CZ" dirty="0"/>
          </a:p>
        </p:txBody>
      </p:sp>
      <p:pic>
        <p:nvPicPr>
          <p:cNvPr id="5122" name="Picture 2" descr="D:\Sablony\dopis\Logo Národní dopravce\CD_narodni_dopravce_dvour_neg nahled.png"/>
          <p:cNvPicPr>
            <a:picLocks noChangeAspect="1"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60000" y="360000"/>
            <a:ext cx="2091600" cy="52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90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větl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4000" cy="1428000"/>
          </a:xfrm>
        </p:spPr>
        <p:txBody>
          <a:bodyPr lIns="0" tIns="0" rIns="0" bIns="0" anchor="t">
            <a:normAutofit/>
          </a:bodyPr>
          <a:lstStyle>
            <a:lvl1pPr algn="l">
              <a:lnSpc>
                <a:spcPts val="4600"/>
              </a:lnSpc>
              <a:defRPr sz="4000" b="1" kern="3800" baseline="0">
                <a:solidFill>
                  <a:srgbClr val="002664"/>
                </a:solidFill>
                <a:latin typeface="Arial" pitchFamily="34" charset="0"/>
                <a:cs typeface="Arial" pitchFamily="34" charset="0"/>
              </a:defRPr>
            </a:lvl1pPr>
          </a:lstStyle>
          <a:p>
            <a:r>
              <a:rPr lang="cs-CZ" dirty="0"/>
              <a:t>Dvouřádkový </a:t>
            </a:r>
            <a:br>
              <a:rPr lang="cs-CZ" dirty="0"/>
            </a:br>
            <a:r>
              <a:rPr lang="cs-CZ" dirty="0"/>
              <a:t>název prezentace</a:t>
            </a:r>
          </a:p>
        </p:txBody>
      </p:sp>
      <p:sp>
        <p:nvSpPr>
          <p:cNvPr id="3" name="Podnadpis 2"/>
          <p:cNvSpPr>
            <a:spLocks noGrp="1"/>
          </p:cNvSpPr>
          <p:nvPr>
            <p:ph type="subTitle" idx="1" hasCustomPrompt="1"/>
          </p:nvPr>
        </p:nvSpPr>
        <p:spPr>
          <a:xfrm>
            <a:off x="360000" y="3060000"/>
            <a:ext cx="8428400" cy="1390080"/>
          </a:xfrm>
        </p:spPr>
        <p:txBody>
          <a:bodyPr lIns="0" tIns="0" rIns="0" bIns="0">
            <a:normAutofit/>
          </a:bodyPr>
          <a:lstStyle>
            <a:lvl1pPr marL="0" indent="0" algn="l">
              <a:lnSpc>
                <a:spcPts val="3200"/>
              </a:lnSpc>
              <a:buNone/>
              <a:defRPr lang="cs-CZ" sz="2800" kern="2500" baseline="0" dirty="0">
                <a:solidFill>
                  <a:srgbClr val="009FDA"/>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Dvouřádkový podtitulek</a:t>
            </a:r>
          </a:p>
          <a:p>
            <a:r>
              <a:rPr lang="cs-CZ" dirty="0"/>
              <a:t>prezentace</a:t>
            </a:r>
          </a:p>
        </p:txBody>
      </p:sp>
      <p:sp>
        <p:nvSpPr>
          <p:cNvPr id="12" name="Zástupný symbol pro datum 11"/>
          <p:cNvSpPr>
            <a:spLocks noGrp="1"/>
          </p:cNvSpPr>
          <p:nvPr>
            <p:ph type="dt" sz="half" idx="10"/>
          </p:nvPr>
        </p:nvSpPr>
        <p:spPr/>
        <p:txBody>
          <a:bodyPr/>
          <a:lstStyle/>
          <a:p>
            <a:fld id="{A3E89B90-8A07-4FF3-94CF-10E2BA3727E8}" type="datetime4">
              <a:rPr lang="cs-CZ" smtClean="0"/>
              <a:t>14. března 2024</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a:t>Strana </a:t>
            </a:r>
            <a:fld id="{16492D80-8647-4927-9515-61DAC1B6EF2E}" type="slidenum">
              <a:rPr lang="cs-CZ" smtClean="0"/>
              <a:pPr algn="l"/>
              <a:t>‹#›</a:t>
            </a:fld>
            <a:endParaRPr lang="cs-CZ" dirty="0"/>
          </a:p>
        </p:txBody>
      </p:sp>
      <p:pic>
        <p:nvPicPr>
          <p:cNvPr id="2050"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373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text">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a:t>Jednořádkový titulek snímku</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a:t>Strana </a:t>
            </a:r>
            <a:fld id="{16492D80-8647-4927-9515-61DAC1B6EF2E}" type="slidenum">
              <a:rPr lang="cs-CZ" smtClean="0"/>
              <a:pPr algn="l"/>
              <a:t>‹#›</a:t>
            </a:fld>
            <a:endParaRPr lang="cs-CZ" dirty="0"/>
          </a:p>
        </p:txBody>
      </p:sp>
      <p:sp>
        <p:nvSpPr>
          <p:cNvPr id="11" name="Zástupný symbol pro obsah 10"/>
          <p:cNvSpPr>
            <a:spLocks noGrp="1"/>
          </p:cNvSpPr>
          <p:nvPr>
            <p:ph sz="quarter" idx="17"/>
          </p:nvPr>
        </p:nvSpPr>
        <p:spPr>
          <a:xfrm>
            <a:off x="360000" y="1620000"/>
            <a:ext cx="8424000" cy="4316412"/>
          </a:xfrm>
        </p:spPr>
        <p:txBody>
          <a:bodyPr/>
          <a:lstStyle>
            <a:lvl1pPr marL="0" indent="0">
              <a:lnSpc>
                <a:spcPts val="2000"/>
              </a:lnSpc>
              <a:buFont typeface="Arial" pitchFamily="34" charset="0"/>
              <a:buNone/>
              <a:defRPr lang="cs-CZ" sz="1600" b="1" kern="2000" baseline="0" dirty="0" smtClean="0">
                <a:solidFill>
                  <a:srgbClr val="002664"/>
                </a:solidFill>
                <a:latin typeface="+mn-lt"/>
                <a:ea typeface="+mn-ea"/>
                <a:cs typeface="+mn-cs"/>
              </a:defRPr>
            </a:lvl1pPr>
            <a:lvl2pPr marL="0" indent="0">
              <a:lnSpc>
                <a:spcPts val="2000"/>
              </a:lnSpc>
              <a:buFont typeface="Arial" pitchFamily="34" charset="0"/>
              <a:buNone/>
              <a:defRPr sz="1600">
                <a:solidFill>
                  <a:srgbClr val="002664"/>
                </a:solidFill>
              </a:defRPr>
            </a:lvl2pPr>
            <a:lvl3pPr marL="0" indent="0">
              <a:lnSpc>
                <a:spcPts val="1600"/>
              </a:lnSpc>
              <a:buFont typeface="Arial" pitchFamily="34" charset="0"/>
              <a:buNone/>
              <a:defRPr sz="1400">
                <a:solidFill>
                  <a:srgbClr val="002664"/>
                </a:solidFill>
              </a:defRPr>
            </a:lvl3pPr>
            <a:lvl4pPr marL="0" indent="0">
              <a:lnSpc>
                <a:spcPts val="1600"/>
              </a:lnSpc>
              <a:buFont typeface="Arial" pitchFamily="34" charset="0"/>
              <a:buNone/>
              <a:defRPr sz="1200">
                <a:solidFill>
                  <a:srgbClr val="002664"/>
                </a:solidFill>
              </a:defRPr>
            </a:lvl4pPr>
            <a:lvl5pPr marL="0" indent="0">
              <a:lnSpc>
                <a:spcPts val="1800"/>
              </a:lnSpc>
              <a:buFont typeface="Arial" pitchFamily="34" charset="0"/>
              <a:buChar char="•"/>
              <a:defRPr lang="cs-CZ" sz="1400" kern="2000" baseline="0" dirty="0" smtClean="0">
                <a:solidFill>
                  <a:srgbClr val="002664"/>
                </a:solidFill>
                <a:latin typeface="+mn-lt"/>
                <a:ea typeface="+mn-ea"/>
                <a:cs typeface="+mn-cs"/>
              </a:defRPr>
            </a:lvl5pPr>
            <a:lvl6pPr marL="1520825" indent="-1257300">
              <a:lnSpc>
                <a:spcPts val="1600"/>
              </a:lnSpc>
              <a:buFont typeface="Arial" pitchFamily="34" charset="0"/>
              <a:buChar char="•"/>
              <a:defRPr sz="1200"/>
            </a:lvl6pPr>
            <a:lvl7pPr marL="1295400" indent="0">
              <a:buNone/>
              <a:defRPr/>
            </a:lvl7pPr>
            <a:lvl8pPr marL="0" indent="0">
              <a:lnSpc>
                <a:spcPts val="1600"/>
              </a:lnSpc>
              <a:spcBef>
                <a:spcPts val="0"/>
              </a:spcBef>
              <a:buNone/>
              <a:tabLst/>
              <a:defRPr sz="1200"/>
            </a:lvl8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965594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text s odrážkami">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365488"/>
          </a:xfrm>
        </p:spPr>
        <p:txBody>
          <a:bodyPr>
            <a:normAutofit/>
          </a:bodyPr>
          <a:lstStyle>
            <a:lvl1pPr>
              <a:lnSpc>
                <a:spcPts val="2400"/>
              </a:lnSpc>
              <a:defRPr sz="1600">
                <a:solidFill>
                  <a:srgbClr val="009FDA"/>
                </a:solidFill>
              </a:defRPr>
            </a:lvl1pPr>
          </a:lstStyle>
          <a:p>
            <a:r>
              <a:rPr lang="cs-CZ" dirty="0"/>
              <a:t>Jednořádkový titulek snímku</a:t>
            </a:r>
          </a:p>
        </p:txBody>
      </p:sp>
      <p:sp>
        <p:nvSpPr>
          <p:cNvPr id="3" name="Zástupný symbol pro datum 2"/>
          <p:cNvSpPr>
            <a:spLocks noGrp="1"/>
          </p:cNvSpPr>
          <p:nvPr>
            <p:ph type="dt" sz="half" idx="14"/>
          </p:nvPr>
        </p:nvSpPr>
        <p:spPr/>
        <p:txBody>
          <a:bodyPr/>
          <a:lstStyle/>
          <a:p>
            <a:fld id="{DDE52BF6-C572-40A0-B410-E2E762A17950}" type="datetime4">
              <a:rPr lang="cs-CZ" smtClean="0"/>
              <a:t>14. března 2024</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a:t>Strana </a:t>
            </a:r>
            <a:fld id="{16492D80-8647-4927-9515-61DAC1B6EF2E}" type="slidenum">
              <a:rPr lang="cs-CZ" smtClean="0"/>
              <a:pPr algn="l"/>
              <a:t>‹#›</a:t>
            </a:fld>
            <a:endParaRPr lang="cs-CZ" dirty="0"/>
          </a:p>
        </p:txBody>
      </p:sp>
      <p:sp>
        <p:nvSpPr>
          <p:cNvPr id="11" name="Zástupný symbol pro obsah 10"/>
          <p:cNvSpPr>
            <a:spLocks noGrp="1"/>
          </p:cNvSpPr>
          <p:nvPr>
            <p:ph sz="quarter" idx="17" hasCustomPrompt="1"/>
          </p:nvPr>
        </p:nvSpPr>
        <p:spPr>
          <a:xfrm>
            <a:off x="360363" y="1620000"/>
            <a:ext cx="8424000" cy="4316412"/>
          </a:xfrm>
        </p:spPr>
        <p:txBody>
          <a:bodyPr/>
          <a:lstStyle>
            <a:lvl1pPr marL="180000" indent="-180000">
              <a:tabLst/>
              <a:defRPr b="0">
                <a:solidFill>
                  <a:srgbClr val="002664"/>
                </a:solidFill>
              </a:defRPr>
            </a:lvl1pPr>
            <a:lvl2pPr marL="432000" indent="-252000">
              <a:buFont typeface="+mj-lt"/>
              <a:buAutoNum type="alphaLcParenR"/>
              <a:defRPr b="0">
                <a:solidFill>
                  <a:srgbClr val="002664"/>
                </a:solidFill>
              </a:defRPr>
            </a:lvl2pPr>
            <a:lvl3pPr marL="612000" indent="-180000">
              <a:buClr>
                <a:schemeClr val="accent3"/>
              </a:buClr>
              <a:buSzPct val="130000"/>
              <a:buFont typeface="Arial" pitchFamily="34" charset="0"/>
              <a:buChar char="•"/>
              <a:defRPr b="0">
                <a:solidFill>
                  <a:srgbClr val="002664"/>
                </a:solidFill>
              </a:defRPr>
            </a:lvl3pPr>
            <a:lvl4pPr marL="792000" indent="-180000">
              <a:buClr>
                <a:schemeClr val="accent1"/>
              </a:buClr>
              <a:buSzPct val="130000"/>
              <a:defRPr b="0">
                <a:solidFill>
                  <a:srgbClr val="002664"/>
                </a:solidFill>
              </a:defRPr>
            </a:lvl4pPr>
            <a:lvl5pPr marL="972000" indent="-180000">
              <a:buClr>
                <a:schemeClr val="tx2"/>
              </a:buClr>
              <a:buSzPct val="130000"/>
              <a:defRPr b="0">
                <a:solidFill>
                  <a:srgbClr val="002664"/>
                </a:solidFill>
              </a:defRPr>
            </a:lvl5pPr>
          </a:lstStyle>
          <a:p>
            <a:pPr lvl="0"/>
            <a:r>
              <a:rPr lang="cs-CZ" dirty="0"/>
              <a:t>První úroveň</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785229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tabulka">
    <p:spTree>
      <p:nvGrpSpPr>
        <p:cNvPr id="1" name=""/>
        <p:cNvGrpSpPr/>
        <p:nvPr/>
      </p:nvGrpSpPr>
      <p:grpSpPr>
        <a:xfrm>
          <a:off x="0" y="0"/>
          <a:ext cx="0" cy="0"/>
          <a:chOff x="0" y="0"/>
          <a:chExt cx="0" cy="0"/>
        </a:xfrm>
      </p:grpSpPr>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a:t>Jednořádkový podtitulek snímku</a:t>
            </a:r>
          </a:p>
        </p:txBody>
      </p:sp>
      <p:sp>
        <p:nvSpPr>
          <p:cNvPr id="3" name="Zástupný symbol pro datum 2"/>
          <p:cNvSpPr>
            <a:spLocks noGrp="1"/>
          </p:cNvSpPr>
          <p:nvPr>
            <p:ph type="dt" sz="half" idx="18"/>
          </p:nvPr>
        </p:nvSpPr>
        <p:spPr/>
        <p:txBody>
          <a:bodyPr/>
          <a:lstStyle/>
          <a:p>
            <a:fld id="{FE8A45CA-08E7-4B73-AE77-5A0B7922EA8C}" type="datetime4">
              <a:rPr lang="cs-CZ" smtClean="0"/>
              <a:t>14. března 2024</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a:solidFill>
                  <a:srgbClr val="003B73"/>
                </a:solidFill>
                <a:latin typeface="ArialCE-Bold"/>
              </a:rPr>
              <a:t>Jednořádkový titulek snímku</a:t>
            </a:r>
            <a:endParaRPr lang="cs-CZ" dirty="0"/>
          </a:p>
        </p:txBody>
      </p:sp>
      <p:sp>
        <p:nvSpPr>
          <p:cNvPr id="4" name="Zástupný symbol pro tabulku 3"/>
          <p:cNvSpPr>
            <a:spLocks noGrp="1"/>
          </p:cNvSpPr>
          <p:nvPr>
            <p:ph type="tbl" sz="quarter" idx="21"/>
          </p:nvPr>
        </p:nvSpPr>
        <p:spPr>
          <a:xfrm>
            <a:off x="360363" y="1617663"/>
            <a:ext cx="8423275" cy="3322637"/>
          </a:xfrm>
        </p:spPr>
        <p:txBody>
          <a:bodyPr>
            <a:normAutofit/>
          </a:bodyPr>
          <a:lstStyle>
            <a:lvl1pPr>
              <a:lnSpc>
                <a:spcPts val="1400"/>
              </a:lnSpc>
              <a:defRPr sz="1200"/>
            </a:lvl1pPr>
          </a:lstStyle>
          <a:p>
            <a:r>
              <a:rPr lang="cs-CZ"/>
              <a:t>Kliknutím na ikonu přidáte tabulku.</a:t>
            </a:r>
          </a:p>
        </p:txBody>
      </p:sp>
    </p:spTree>
    <p:extLst>
      <p:ext uri="{BB962C8B-B14F-4D97-AF65-F5344CB8AC3E}">
        <p14:creationId xmlns:p14="http://schemas.microsoft.com/office/powerpoint/2010/main" val="1437557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s grafy">
    <p:spTree>
      <p:nvGrpSpPr>
        <p:cNvPr id="1" name=""/>
        <p:cNvGrpSpPr/>
        <p:nvPr/>
      </p:nvGrpSpPr>
      <p:grpSpPr>
        <a:xfrm>
          <a:off x="0" y="0"/>
          <a:ext cx="0" cy="0"/>
          <a:chOff x="0" y="0"/>
          <a:chExt cx="0" cy="0"/>
        </a:xfrm>
      </p:grpSpPr>
      <p:sp>
        <p:nvSpPr>
          <p:cNvPr id="7" name="Zástupný symbol pro graf 6"/>
          <p:cNvSpPr>
            <a:spLocks noGrp="1"/>
          </p:cNvSpPr>
          <p:nvPr>
            <p:ph type="chart" sz="quarter" idx="13" hasCustomPrompt="1"/>
          </p:nvPr>
        </p:nvSpPr>
        <p:spPr>
          <a:xfrm>
            <a:off x="468313" y="3429000"/>
            <a:ext cx="2519511" cy="2376488"/>
          </a:xfrm>
        </p:spPr>
        <p:txBody>
          <a:bodyPr/>
          <a:lstStyle>
            <a:lvl1pPr marL="0" indent="0">
              <a:buNone/>
              <a:defRPr baseline="0"/>
            </a:lvl1pPr>
          </a:lstStyle>
          <a:p>
            <a:r>
              <a:rPr lang="cs-CZ" dirty="0"/>
              <a:t>Kliknutím vložte graf</a:t>
            </a:r>
          </a:p>
        </p:txBody>
      </p:sp>
      <p:sp>
        <p:nvSpPr>
          <p:cNvPr id="10" name="Zástupný symbol pro obsah 9"/>
          <p:cNvSpPr>
            <a:spLocks noGrp="1"/>
          </p:cNvSpPr>
          <p:nvPr>
            <p:ph sz="quarter" idx="14"/>
          </p:nvPr>
        </p:nvSpPr>
        <p:spPr>
          <a:xfrm>
            <a:off x="360363" y="1628775"/>
            <a:ext cx="8428037" cy="1584325"/>
          </a:xfrm>
        </p:spPr>
        <p:txBody>
          <a:bodyPr/>
          <a:lstStyle>
            <a:lvl1pPr marL="180000" indent="-180000">
              <a:lnSpc>
                <a:spcPts val="2600"/>
              </a:lnSpc>
              <a:spcBef>
                <a:spcPts val="0"/>
              </a:spcBef>
              <a:buClr>
                <a:srgbClr val="002664"/>
              </a:buClr>
              <a:buSzPct val="130000"/>
              <a:buFont typeface="Arial" pitchFamily="34" charset="0"/>
              <a:buChar char="•"/>
              <a:defRPr kern="0" baseline="0">
                <a:solidFill>
                  <a:srgbClr val="002664"/>
                </a:solidFill>
              </a:defRPr>
            </a:lvl1pPr>
            <a:lvl2pPr marL="360000" indent="-180000">
              <a:lnSpc>
                <a:spcPts val="2600"/>
              </a:lnSpc>
              <a:spcBef>
                <a:spcPts val="0"/>
              </a:spcBef>
              <a:buClr>
                <a:schemeClr val="tx2"/>
              </a:buClr>
              <a:buSzPct val="130000"/>
              <a:buFont typeface="Arial" pitchFamily="34" charset="0"/>
              <a:buChar char="•"/>
              <a:defRPr baseline="0">
                <a:solidFill>
                  <a:srgbClr val="002664"/>
                </a:solidFill>
              </a:defRPr>
            </a:lvl2pPr>
            <a:lvl3pPr marL="360000" indent="-180000">
              <a:lnSpc>
                <a:spcPts val="2600"/>
              </a:lnSpc>
              <a:spcBef>
                <a:spcPts val="0"/>
              </a:spcBef>
              <a:buClr>
                <a:srgbClr val="009FDA"/>
              </a:buClr>
              <a:buSzPct val="130000"/>
              <a:buFont typeface="Arial" pitchFamily="34" charset="0"/>
              <a:buChar char="•"/>
              <a:defRPr baseline="0"/>
            </a:lvl3pPr>
            <a:lvl4pPr marL="360000" indent="-180000">
              <a:lnSpc>
                <a:spcPts val="2600"/>
              </a:lnSpc>
              <a:spcBef>
                <a:spcPts val="0"/>
              </a:spcBef>
              <a:buClr>
                <a:schemeClr val="accent3"/>
              </a:buClr>
              <a:buSzPct val="130000"/>
              <a:buFont typeface="Arial" pitchFamily="34" charset="0"/>
              <a:buChar char="•"/>
              <a:defRPr baseline="0"/>
            </a:lvl4pPr>
            <a:lvl5pPr marL="787400" indent="0">
              <a:lnSpc>
                <a:spcPts val="2600"/>
              </a:lnSpc>
              <a:buSzPct val="150000"/>
              <a:buFont typeface="Arial" pitchFamily="34" charset="0"/>
              <a:buNone/>
              <a:defRPr/>
            </a:lvl5pPr>
          </a:lstStyle>
          <a:p>
            <a:pPr lvl="0"/>
            <a:r>
              <a:rPr lang="cs-CZ"/>
              <a:t>Upravte styly předlohy textu.</a:t>
            </a:r>
          </a:p>
          <a:p>
            <a:pPr lvl="1"/>
            <a:r>
              <a:rPr lang="cs-CZ"/>
              <a:t>Druhá úroveň</a:t>
            </a:r>
          </a:p>
          <a:p>
            <a:pPr lvl="2"/>
            <a:r>
              <a:rPr lang="cs-CZ"/>
              <a:t>Třetí úroveň</a:t>
            </a:r>
          </a:p>
          <a:p>
            <a:pPr lvl="3"/>
            <a:r>
              <a:rPr lang="cs-CZ"/>
              <a:t>Čtvrtá úroveň</a:t>
            </a:r>
          </a:p>
        </p:txBody>
      </p:sp>
      <p:sp>
        <p:nvSpPr>
          <p:cNvPr id="11" name="Zástupný symbol pro graf 6"/>
          <p:cNvSpPr>
            <a:spLocks noGrp="1"/>
          </p:cNvSpPr>
          <p:nvPr>
            <p:ph type="chart" sz="quarter" idx="15" hasCustomPrompt="1"/>
          </p:nvPr>
        </p:nvSpPr>
        <p:spPr>
          <a:xfrm>
            <a:off x="3203848" y="3425180"/>
            <a:ext cx="2519511" cy="2376488"/>
          </a:xfrm>
        </p:spPr>
        <p:txBody>
          <a:bodyPr/>
          <a:lstStyle>
            <a:lvl1pPr marL="0" indent="0">
              <a:buNone/>
              <a:defRPr baseline="0"/>
            </a:lvl1pPr>
          </a:lstStyle>
          <a:p>
            <a:r>
              <a:rPr lang="cs-CZ" dirty="0"/>
              <a:t>Kliknutím vložte graf</a:t>
            </a:r>
          </a:p>
        </p:txBody>
      </p:sp>
      <p:sp>
        <p:nvSpPr>
          <p:cNvPr id="12" name="Zástupný symbol pro graf 6"/>
          <p:cNvSpPr>
            <a:spLocks noGrp="1"/>
          </p:cNvSpPr>
          <p:nvPr>
            <p:ph type="chart" sz="quarter" idx="16" hasCustomPrompt="1"/>
          </p:nvPr>
        </p:nvSpPr>
        <p:spPr>
          <a:xfrm>
            <a:off x="6252617" y="3399780"/>
            <a:ext cx="2519511" cy="2376488"/>
          </a:xfrm>
        </p:spPr>
        <p:txBody>
          <a:bodyPr/>
          <a:lstStyle>
            <a:lvl1pPr marL="0" indent="0">
              <a:buNone/>
              <a:defRPr baseline="0"/>
            </a:lvl1pPr>
          </a:lstStyle>
          <a:p>
            <a:r>
              <a:rPr lang="cs-CZ" dirty="0"/>
              <a:t>Kliknutím vložte graf</a:t>
            </a:r>
          </a:p>
        </p:txBody>
      </p:sp>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a:t>Jednořádkový podtitulek snímku</a:t>
            </a:r>
          </a:p>
        </p:txBody>
      </p:sp>
      <p:sp>
        <p:nvSpPr>
          <p:cNvPr id="3" name="Zástupný symbol pro datum 2"/>
          <p:cNvSpPr>
            <a:spLocks noGrp="1"/>
          </p:cNvSpPr>
          <p:nvPr>
            <p:ph type="dt" sz="half" idx="18"/>
          </p:nvPr>
        </p:nvSpPr>
        <p:spPr/>
        <p:txBody>
          <a:bodyPr/>
          <a:lstStyle/>
          <a:p>
            <a:fld id="{95383BCD-FFB2-40EB-BF52-95F00F486797}" type="datetime4">
              <a:rPr lang="cs-CZ" smtClean="0"/>
              <a:t>14. března 2024</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a:solidFill>
                  <a:srgbClr val="003B73"/>
                </a:solidFill>
                <a:latin typeface="ArialCE-Bold"/>
              </a:rPr>
              <a:t>Jednořádkový titulek snímku</a:t>
            </a:r>
            <a:endParaRPr lang="cs-CZ" dirty="0"/>
          </a:p>
        </p:txBody>
      </p:sp>
    </p:spTree>
    <p:extLst>
      <p:ext uri="{BB962C8B-B14F-4D97-AF65-F5344CB8AC3E}">
        <p14:creationId xmlns:p14="http://schemas.microsoft.com/office/powerpoint/2010/main" val="386837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a grafické objekty">
    <p:spTree>
      <p:nvGrpSpPr>
        <p:cNvPr id="1" name=""/>
        <p:cNvGrpSpPr/>
        <p:nvPr/>
      </p:nvGrpSpPr>
      <p:grpSpPr>
        <a:xfrm>
          <a:off x="0" y="0"/>
          <a:ext cx="0" cy="0"/>
          <a:chOff x="0" y="0"/>
          <a:chExt cx="0" cy="0"/>
        </a:xfrm>
      </p:grpSpPr>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a:t>Jednořádkový podtitulek snímku</a:t>
            </a:r>
          </a:p>
        </p:txBody>
      </p:sp>
      <p:sp>
        <p:nvSpPr>
          <p:cNvPr id="3" name="Zástupný symbol pro datum 2"/>
          <p:cNvSpPr>
            <a:spLocks noGrp="1"/>
          </p:cNvSpPr>
          <p:nvPr>
            <p:ph type="dt" sz="half" idx="18"/>
          </p:nvPr>
        </p:nvSpPr>
        <p:spPr/>
        <p:txBody>
          <a:bodyPr/>
          <a:lstStyle/>
          <a:p>
            <a:fld id="{FF9BCA7D-25FF-4493-BF2E-18153425F931}" type="datetime4">
              <a:rPr lang="cs-CZ" smtClean="0"/>
              <a:t>14. března 2024</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a:solidFill>
                  <a:srgbClr val="003B73"/>
                </a:solidFill>
                <a:latin typeface="ArialCE-Bold"/>
              </a:rPr>
              <a:t>Jednořádkový titulek snímku</a:t>
            </a:r>
            <a:endParaRPr lang="cs-CZ" dirty="0"/>
          </a:p>
        </p:txBody>
      </p:sp>
    </p:spTree>
    <p:extLst>
      <p:ext uri="{BB962C8B-B14F-4D97-AF65-F5344CB8AC3E}">
        <p14:creationId xmlns:p14="http://schemas.microsoft.com/office/powerpoint/2010/main" val="365780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adpis a obrázky">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a:t>Jednořádkový titulek snímku</a:t>
            </a:r>
          </a:p>
        </p:txBody>
      </p:sp>
      <p:sp>
        <p:nvSpPr>
          <p:cNvPr id="3" name="Zástupný symbol pro datum 2"/>
          <p:cNvSpPr>
            <a:spLocks noGrp="1"/>
          </p:cNvSpPr>
          <p:nvPr>
            <p:ph type="dt" sz="half" idx="14"/>
          </p:nvPr>
        </p:nvSpPr>
        <p:spPr/>
        <p:txBody>
          <a:bodyPr/>
          <a:lstStyle/>
          <a:p>
            <a:fld id="{716297F5-A77E-4AC1-842B-5C1238757FE9}" type="datetime4">
              <a:rPr lang="cs-CZ" smtClean="0"/>
              <a:t>14. března 2024</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a:t>Strana </a:t>
            </a:r>
            <a:fld id="{16492D80-8647-4927-9515-61DAC1B6EF2E}" type="slidenum">
              <a:rPr lang="cs-CZ" smtClean="0"/>
              <a:pPr algn="l"/>
              <a:t>‹#›</a:t>
            </a:fld>
            <a:endParaRPr lang="cs-CZ" dirty="0"/>
          </a:p>
        </p:txBody>
      </p:sp>
      <p:sp>
        <p:nvSpPr>
          <p:cNvPr id="5" name="Zástupný symbol pro obrázek 4"/>
          <p:cNvSpPr>
            <a:spLocks noGrp="1"/>
          </p:cNvSpPr>
          <p:nvPr>
            <p:ph type="pic" sz="quarter" idx="18"/>
          </p:nvPr>
        </p:nvSpPr>
        <p:spPr>
          <a:xfrm>
            <a:off x="4714875" y="1617662"/>
            <a:ext cx="4068763" cy="3309937"/>
          </a:xfrm>
        </p:spPr>
        <p:txBody>
          <a:bodyPr/>
          <a:lstStyle>
            <a:lvl1pPr marL="0" indent="0">
              <a:buNone/>
              <a:defRPr/>
            </a:lvl1pPr>
          </a:lstStyle>
          <a:p>
            <a:r>
              <a:rPr lang="cs-CZ"/>
              <a:t>Kliknutím na ikonu přidáte obrázek.</a:t>
            </a:r>
            <a:endParaRPr lang="cs-CZ" dirty="0"/>
          </a:p>
        </p:txBody>
      </p:sp>
      <p:sp>
        <p:nvSpPr>
          <p:cNvPr id="9" name="Zástupný symbol pro obrázek 8"/>
          <p:cNvSpPr>
            <a:spLocks noGrp="1"/>
          </p:cNvSpPr>
          <p:nvPr>
            <p:ph type="pic" sz="quarter" idx="19"/>
          </p:nvPr>
        </p:nvSpPr>
        <p:spPr>
          <a:xfrm>
            <a:off x="360363" y="1619999"/>
            <a:ext cx="4068000" cy="3309937"/>
          </a:xfrm>
        </p:spPr>
        <p:txBody>
          <a:bodyPr/>
          <a:lstStyle>
            <a:lvl1pPr marL="0" indent="0">
              <a:buNone/>
              <a:defRPr/>
            </a:lvl1pPr>
          </a:lstStyle>
          <a:p>
            <a:r>
              <a:rPr lang="cs-CZ"/>
              <a:t>Kliknutím na ikonu přidáte obrázek.</a:t>
            </a:r>
            <a:endParaRPr lang="cs-CZ" dirty="0"/>
          </a:p>
        </p:txBody>
      </p:sp>
      <p:sp>
        <p:nvSpPr>
          <p:cNvPr id="12" name="Zástupný symbol pro text 11"/>
          <p:cNvSpPr>
            <a:spLocks noGrp="1"/>
          </p:cNvSpPr>
          <p:nvPr>
            <p:ph type="body" sz="quarter" idx="20" hasCustomPrompt="1"/>
          </p:nvPr>
        </p:nvSpPr>
        <p:spPr>
          <a:xfrm>
            <a:off x="360363" y="5222875"/>
            <a:ext cx="4068000" cy="648000"/>
          </a:xfrm>
        </p:spPr>
        <p:txBody>
          <a:bodyPr/>
          <a:lstStyle>
            <a:lvl1pPr marL="0" indent="0">
              <a:buFont typeface="Arial" pitchFamily="34" charset="0"/>
              <a:buNone/>
              <a:defRPr b="0"/>
            </a:lvl1pPr>
            <a:lvl2pPr marL="273050" indent="0">
              <a:buNone/>
              <a:defRPr b="0"/>
            </a:lvl2pPr>
            <a:lvl3pPr marL="438150" indent="0">
              <a:buFont typeface="Arial" pitchFamily="34" charset="0"/>
              <a:buNone/>
              <a:defRPr b="0"/>
            </a:lvl3pPr>
            <a:lvl4pPr marL="715963" indent="0">
              <a:buNone/>
              <a:defRPr b="0"/>
            </a:lvl4pPr>
            <a:lvl5pPr marL="787400" indent="0">
              <a:buNone/>
              <a:defRPr b="0"/>
            </a:lvl5pPr>
          </a:lstStyle>
          <a:p>
            <a:pPr lvl="0"/>
            <a:r>
              <a:rPr lang="cs-CZ" dirty="0"/>
              <a:t>Popis obrázku</a:t>
            </a:r>
          </a:p>
        </p:txBody>
      </p:sp>
      <p:sp>
        <p:nvSpPr>
          <p:cNvPr id="14" name="Zástupný symbol pro text 13"/>
          <p:cNvSpPr>
            <a:spLocks noGrp="1"/>
          </p:cNvSpPr>
          <p:nvPr>
            <p:ph type="body" sz="quarter" idx="21" hasCustomPrompt="1"/>
          </p:nvPr>
        </p:nvSpPr>
        <p:spPr>
          <a:xfrm>
            <a:off x="4714875" y="5222875"/>
            <a:ext cx="4068763" cy="650875"/>
          </a:xfrm>
        </p:spPr>
        <p:txBody>
          <a:bodyPr/>
          <a:lstStyle>
            <a:lvl1pPr marL="0" indent="0">
              <a:buFont typeface="Arial" pitchFamily="34" charset="0"/>
              <a:buNone/>
              <a:defRPr b="0" baseline="0"/>
            </a:lvl1pPr>
            <a:lvl2pPr marL="273050" indent="0">
              <a:buNone/>
              <a:defRPr b="0"/>
            </a:lvl2pPr>
            <a:lvl3pPr marL="438150" indent="0">
              <a:buFont typeface="Arial" pitchFamily="34" charset="0"/>
              <a:buNone/>
              <a:defRPr b="0"/>
            </a:lvl3pPr>
            <a:lvl4pPr marL="715963" indent="0">
              <a:buNone/>
              <a:defRPr b="0"/>
            </a:lvl4pPr>
            <a:lvl5pPr marL="787400" indent="0">
              <a:buNone/>
              <a:defRPr b="0"/>
            </a:lvl5pPr>
          </a:lstStyle>
          <a:p>
            <a:pPr lvl="0"/>
            <a:r>
              <a:rPr lang="cs-CZ" dirty="0"/>
              <a:t>Popis obrázku</a:t>
            </a:r>
          </a:p>
        </p:txBody>
      </p:sp>
    </p:spTree>
    <p:extLst>
      <p:ext uri="{BB962C8B-B14F-4D97-AF65-F5344CB8AC3E}">
        <p14:creationId xmlns:p14="http://schemas.microsoft.com/office/powerpoint/2010/main" val="828934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dpis a obrázky 3">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a:t>Jednořádkový titulek snímku</a:t>
            </a:r>
          </a:p>
        </p:txBody>
      </p:sp>
      <p:sp>
        <p:nvSpPr>
          <p:cNvPr id="3" name="Zástupný symbol pro datum 2"/>
          <p:cNvSpPr>
            <a:spLocks noGrp="1"/>
          </p:cNvSpPr>
          <p:nvPr>
            <p:ph type="dt" sz="half" idx="14"/>
          </p:nvPr>
        </p:nvSpPr>
        <p:spPr/>
        <p:txBody>
          <a:bodyPr/>
          <a:lstStyle/>
          <a:p>
            <a:fld id="{2F84B3D8-2629-4F0A-B6AE-0F3304AA0227}" type="datetime4">
              <a:rPr lang="cs-CZ" smtClean="0"/>
              <a:t>14. března 2024</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a:t>Strana </a:t>
            </a:r>
            <a:fld id="{16492D80-8647-4927-9515-61DAC1B6EF2E}" type="slidenum">
              <a:rPr lang="cs-CZ" smtClean="0"/>
              <a:pPr algn="l"/>
              <a:t>‹#›</a:t>
            </a:fld>
            <a:endParaRPr lang="cs-CZ" dirty="0"/>
          </a:p>
        </p:txBody>
      </p:sp>
      <p:sp>
        <p:nvSpPr>
          <p:cNvPr id="5" name="Zástupný symbol pro obrázek 4"/>
          <p:cNvSpPr>
            <a:spLocks noGrp="1"/>
          </p:cNvSpPr>
          <p:nvPr>
            <p:ph type="pic" sz="quarter" idx="18"/>
          </p:nvPr>
        </p:nvSpPr>
        <p:spPr>
          <a:xfrm>
            <a:off x="4724401" y="1617662"/>
            <a:ext cx="1881600" cy="1811338"/>
          </a:xfrm>
        </p:spPr>
        <p:txBody>
          <a:bodyPr/>
          <a:lstStyle>
            <a:lvl1pPr marL="0" indent="0">
              <a:buNone/>
              <a:defRPr/>
            </a:lvl1pPr>
          </a:lstStyle>
          <a:p>
            <a:r>
              <a:rPr lang="cs-CZ"/>
              <a:t>Kliknutím na ikonu přidáte obrázek.</a:t>
            </a:r>
            <a:endParaRPr lang="cs-CZ" dirty="0"/>
          </a:p>
        </p:txBody>
      </p:sp>
      <p:sp>
        <p:nvSpPr>
          <p:cNvPr id="9" name="Zástupný symbol pro obrázek 8"/>
          <p:cNvSpPr>
            <a:spLocks noGrp="1"/>
          </p:cNvSpPr>
          <p:nvPr>
            <p:ph type="pic" sz="quarter" idx="19"/>
          </p:nvPr>
        </p:nvSpPr>
        <p:spPr>
          <a:xfrm>
            <a:off x="360363" y="1617663"/>
            <a:ext cx="4068000" cy="3240000"/>
          </a:xfrm>
        </p:spPr>
        <p:txBody>
          <a:bodyPr/>
          <a:lstStyle>
            <a:lvl1pPr marL="0" indent="0">
              <a:buNone/>
              <a:defRPr/>
            </a:lvl1pPr>
          </a:lstStyle>
          <a:p>
            <a:r>
              <a:rPr lang="cs-CZ"/>
              <a:t>Kliknutím na ikonu přidáte obrázek.</a:t>
            </a:r>
            <a:endParaRPr lang="cs-CZ" dirty="0"/>
          </a:p>
        </p:txBody>
      </p:sp>
      <p:sp>
        <p:nvSpPr>
          <p:cNvPr id="15" name="Zástupný symbol pro obrázek 4"/>
          <p:cNvSpPr>
            <a:spLocks noGrp="1"/>
          </p:cNvSpPr>
          <p:nvPr>
            <p:ph type="pic" sz="quarter" idx="22"/>
          </p:nvPr>
        </p:nvSpPr>
        <p:spPr>
          <a:xfrm>
            <a:off x="6902038" y="1617663"/>
            <a:ext cx="1881600" cy="1811338"/>
          </a:xfrm>
        </p:spPr>
        <p:txBody>
          <a:bodyPr/>
          <a:lstStyle>
            <a:lvl1pPr marL="0" indent="0">
              <a:buNone/>
              <a:defRPr/>
            </a:lvl1pPr>
          </a:lstStyle>
          <a:p>
            <a:r>
              <a:rPr lang="cs-CZ"/>
              <a:t>Kliknutím na ikonu přidáte obrázek.</a:t>
            </a:r>
            <a:endParaRPr lang="cs-CZ" dirty="0"/>
          </a:p>
        </p:txBody>
      </p:sp>
      <p:sp>
        <p:nvSpPr>
          <p:cNvPr id="11" name="Zástupný symbol pro obsah 10"/>
          <p:cNvSpPr>
            <a:spLocks noGrp="1"/>
          </p:cNvSpPr>
          <p:nvPr>
            <p:ph sz="quarter" idx="24" hasCustomPrompt="1"/>
          </p:nvPr>
        </p:nvSpPr>
        <p:spPr>
          <a:xfrm>
            <a:off x="4724400" y="3743325"/>
            <a:ext cx="4059238" cy="1119188"/>
          </a:xfrm>
        </p:spPr>
        <p:txBody>
          <a:bodyPr/>
          <a:lstStyle>
            <a:lvl1pPr marL="0" indent="0">
              <a:buNone/>
              <a:defRPr b="0" baseline="0"/>
            </a:lvl1pPr>
          </a:lstStyle>
          <a:p>
            <a:pPr lvl="0"/>
            <a:r>
              <a:rPr lang="cs-CZ" dirty="0"/>
              <a:t>Popis obrázku</a:t>
            </a:r>
          </a:p>
        </p:txBody>
      </p:sp>
    </p:spTree>
    <p:extLst>
      <p:ext uri="{BB962C8B-B14F-4D97-AF65-F5344CB8AC3E}">
        <p14:creationId xmlns:p14="http://schemas.microsoft.com/office/powerpoint/2010/main" val="2296295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364762" y="361951"/>
            <a:ext cx="8423638" cy="402754"/>
          </a:xfrm>
          <a:prstGeom prst="rect">
            <a:avLst/>
          </a:prstGeom>
        </p:spPr>
        <p:txBody>
          <a:bodyPr vert="horz" lIns="0" tIns="0" rIns="0" bIns="0" rtlCol="0" anchor="t">
            <a:normAutofit/>
          </a:bodyPr>
          <a:lstStyle/>
          <a:p>
            <a:r>
              <a:rPr lang="cs-CZ" dirty="0"/>
              <a:t>Jednořádkový titulek snímku</a:t>
            </a:r>
          </a:p>
        </p:txBody>
      </p:sp>
      <p:sp>
        <p:nvSpPr>
          <p:cNvPr id="3" name="Zástupný symbol pro text 2"/>
          <p:cNvSpPr>
            <a:spLocks noGrp="1"/>
          </p:cNvSpPr>
          <p:nvPr>
            <p:ph type="body" idx="1"/>
          </p:nvPr>
        </p:nvSpPr>
        <p:spPr>
          <a:xfrm>
            <a:off x="360363" y="1806575"/>
            <a:ext cx="8423637" cy="4067175"/>
          </a:xfrm>
          <a:prstGeom prst="rect">
            <a:avLst/>
          </a:prstGeom>
        </p:spPr>
        <p:txBody>
          <a:bodyPr vert="horz" lIns="0" tIns="0" rIns="0" bIns="0" rtlCol="0">
            <a:normAutofit/>
          </a:bodyPr>
          <a:lstStyle/>
          <a:p>
            <a:pPr lvl="0"/>
            <a:r>
              <a:rPr lang="cs-CZ" dirty="0"/>
              <a:t>Vložte první úroveň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6156176" y="6163632"/>
            <a:ext cx="1791817" cy="360000"/>
          </a:xfrm>
          <a:prstGeom prst="rect">
            <a:avLst/>
          </a:prstGeom>
        </p:spPr>
        <p:txBody>
          <a:bodyPr vert="horz" lIns="0" tIns="0" rIns="0" bIns="0" rtlCol="0" anchor="b"/>
          <a:lstStyle>
            <a:lvl1pPr algn="r">
              <a:lnSpc>
                <a:spcPts val="1500"/>
              </a:lnSpc>
              <a:defRPr sz="1200" baseline="0">
                <a:solidFill>
                  <a:srgbClr val="002664"/>
                </a:solidFill>
              </a:defRPr>
            </a:lvl1pPr>
          </a:lstStyle>
          <a:p>
            <a:fld id="{BAC491DC-F425-465F-A7CE-FEC212F80E5E}" type="datetime4">
              <a:rPr lang="cs-CZ" smtClean="0"/>
              <a:t>14. března 2024</a:t>
            </a:fld>
            <a:endParaRPr lang="cs-CZ"/>
          </a:p>
        </p:txBody>
      </p:sp>
      <p:sp>
        <p:nvSpPr>
          <p:cNvPr id="5" name="Zástupný symbol pro zápatí 4"/>
          <p:cNvSpPr>
            <a:spLocks noGrp="1"/>
          </p:cNvSpPr>
          <p:nvPr>
            <p:ph type="ftr" sz="quarter" idx="3"/>
          </p:nvPr>
        </p:nvSpPr>
        <p:spPr>
          <a:xfrm>
            <a:off x="3142457" y="6163632"/>
            <a:ext cx="2895600" cy="360000"/>
          </a:xfrm>
          <a:prstGeom prst="rect">
            <a:avLst/>
          </a:prstGeom>
        </p:spPr>
        <p:txBody>
          <a:bodyPr vert="horz" lIns="0" tIns="0" rIns="0" bIns="0" rtlCol="0" anchor="b"/>
          <a:lstStyle>
            <a:lvl1pPr algn="ctr">
              <a:lnSpc>
                <a:spcPts val="1500"/>
              </a:lnSpc>
              <a:defRPr sz="1200" baseline="0">
                <a:solidFill>
                  <a:srgbClr val="002664"/>
                </a:solidFill>
              </a:defRPr>
            </a:lvl1pPr>
          </a:lstStyle>
          <a:p>
            <a:endParaRPr lang="cs-CZ" dirty="0"/>
          </a:p>
        </p:txBody>
      </p:sp>
      <p:sp>
        <p:nvSpPr>
          <p:cNvPr id="6" name="Zástupný symbol pro číslo snímku 5"/>
          <p:cNvSpPr>
            <a:spLocks noGrp="1"/>
          </p:cNvSpPr>
          <p:nvPr>
            <p:ph type="sldNum" sz="quarter" idx="4"/>
          </p:nvPr>
        </p:nvSpPr>
        <p:spPr>
          <a:xfrm>
            <a:off x="378619" y="6163632"/>
            <a:ext cx="1115294" cy="360000"/>
          </a:xfrm>
          <a:prstGeom prst="rect">
            <a:avLst/>
          </a:prstGeom>
        </p:spPr>
        <p:txBody>
          <a:bodyPr vert="horz" lIns="0" tIns="0" rIns="0" bIns="0" rtlCol="0" anchor="b"/>
          <a:lstStyle>
            <a:lvl1pPr algn="r">
              <a:lnSpc>
                <a:spcPts val="1500"/>
              </a:lnSpc>
              <a:defRPr sz="1200" baseline="0">
                <a:solidFill>
                  <a:srgbClr val="002664"/>
                </a:solidFill>
              </a:defRPr>
            </a:lvl1pPr>
          </a:lstStyle>
          <a:p>
            <a:pPr algn="l"/>
            <a:r>
              <a:rPr lang="cs-CZ"/>
              <a:t>Strana </a:t>
            </a:r>
            <a:fld id="{16492D80-8647-4927-9515-61DAC1B6EF2E}" type="slidenum">
              <a:rPr lang="cs-CZ" smtClean="0"/>
              <a:pPr algn="l"/>
              <a:t>‹#›</a:t>
            </a:fld>
            <a:endParaRPr lang="cs-CZ" dirty="0"/>
          </a:p>
        </p:txBody>
      </p:sp>
      <p:grpSp>
        <p:nvGrpSpPr>
          <p:cNvPr id="7" name="Skupina 6"/>
          <p:cNvGrpSpPr/>
          <p:nvPr/>
        </p:nvGrpSpPr>
        <p:grpSpPr>
          <a:xfrm>
            <a:off x="360364" y="6048000"/>
            <a:ext cx="8424000" cy="181103"/>
            <a:chOff x="360364" y="6008560"/>
            <a:chExt cx="8424000" cy="181103"/>
          </a:xfrm>
        </p:grpSpPr>
        <p:sp>
          <p:nvSpPr>
            <p:cNvPr id="8" name="Obdélník 7"/>
            <p:cNvSpPr/>
            <p:nvPr userDrawn="1"/>
          </p:nvSpPr>
          <p:spPr>
            <a:xfrm>
              <a:off x="360364" y="6008560"/>
              <a:ext cx="8424000" cy="3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userDrawn="1"/>
          </p:nvSpPr>
          <p:spPr>
            <a:xfrm>
              <a:off x="360364" y="6081663"/>
              <a:ext cx="84240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ástupný symbol pro datum 3"/>
          <p:cNvSpPr txBox="1">
            <a:spLocks/>
          </p:cNvSpPr>
          <p:nvPr/>
        </p:nvSpPr>
        <p:spPr>
          <a:xfrm>
            <a:off x="7740352" y="6154840"/>
            <a:ext cx="1043648" cy="360000"/>
          </a:xfrm>
          <a:prstGeom prst="rect">
            <a:avLst/>
          </a:prstGeom>
        </p:spPr>
        <p:txBody>
          <a:bodyPr vert="horz" lIns="0" tIns="0" rIns="0" bIns="0" rtlCol="0" anchor="b"/>
          <a:lstStyle>
            <a:defPPr>
              <a:defRPr lang="cs-CZ"/>
            </a:defPPr>
            <a:lvl1pPr marL="0" algn="r" defTabSz="914400" rtl="0" eaLnBrk="1" latinLnBrk="0" hangingPunct="1">
              <a:defRPr sz="1200" kern="1600"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ts val="1500"/>
              </a:lnSpc>
            </a:pPr>
            <a:r>
              <a:rPr lang="cs-CZ" b="1" baseline="0" dirty="0">
                <a:solidFill>
                  <a:srgbClr val="002664"/>
                </a:solidFill>
              </a:rPr>
              <a:t>www.cd.cz</a:t>
            </a:r>
          </a:p>
        </p:txBody>
      </p:sp>
    </p:spTree>
    <p:extLst>
      <p:ext uri="{BB962C8B-B14F-4D97-AF65-F5344CB8AC3E}">
        <p14:creationId xmlns:p14="http://schemas.microsoft.com/office/powerpoint/2010/main" val="1401735986"/>
      </p:ext>
    </p:extLst>
  </p:cSld>
  <p:clrMap bg1="lt1" tx1="dk1" bg2="lt2" tx2="dk2" accent1="accent1" accent2="accent2" accent3="accent3" accent4="accent4" accent5="accent5" accent6="accent6" hlink="hlink" folHlink="folHlink"/>
  <p:sldLayoutIdLst>
    <p:sldLayoutId id="2147483649" r:id="rId1"/>
    <p:sldLayoutId id="2147483678" r:id="rId2"/>
    <p:sldLayoutId id="2147483673" r:id="rId3"/>
    <p:sldLayoutId id="2147483650" r:id="rId4"/>
    <p:sldLayoutId id="2147483674" r:id="rId5"/>
    <p:sldLayoutId id="2147483660" r:id="rId6"/>
    <p:sldLayoutId id="2147483675" r:id="rId7"/>
    <p:sldLayoutId id="2147483676" r:id="rId8"/>
    <p:sldLayoutId id="2147483677" r:id="rId9"/>
    <p:sldLayoutId id="2147483661" r:id="rId10"/>
    <p:sldLayoutId id="2147483655" r:id="rId11"/>
  </p:sldLayoutIdLst>
  <p:hf hdr="0" ftr="0"/>
  <p:txStyles>
    <p:titleStyle>
      <a:lvl1pPr algn="l" defTabSz="914400" rtl="0" eaLnBrk="1" latinLnBrk="0" hangingPunct="1">
        <a:lnSpc>
          <a:spcPts val="2800"/>
        </a:lnSpc>
        <a:spcBef>
          <a:spcPct val="0"/>
        </a:spcBef>
        <a:buNone/>
        <a:defRPr sz="2400" b="1" kern="2800" baseline="0">
          <a:solidFill>
            <a:srgbClr val="002664"/>
          </a:solidFill>
          <a:latin typeface="+mj-lt"/>
          <a:ea typeface="+mj-ea"/>
          <a:cs typeface="+mj-cs"/>
        </a:defRPr>
      </a:lvl1pPr>
    </p:titleStyle>
    <p:bodyStyle>
      <a:lvl1pPr marL="266700" indent="-266700" algn="l" defTabSz="914400" rtl="0" eaLnBrk="1" latinLnBrk="0" hangingPunct="1">
        <a:lnSpc>
          <a:spcPts val="2000"/>
        </a:lnSpc>
        <a:spcBef>
          <a:spcPts val="0"/>
        </a:spcBef>
        <a:buFont typeface="+mj-lt"/>
        <a:buAutoNum type="arabicPeriod"/>
        <a:defRPr sz="1600" b="1" kern="2000" baseline="0">
          <a:solidFill>
            <a:srgbClr val="002664"/>
          </a:solidFill>
          <a:latin typeface="+mn-lt"/>
          <a:ea typeface="+mn-ea"/>
          <a:cs typeface="+mn-cs"/>
        </a:defRPr>
      </a:lvl1pPr>
      <a:lvl2pPr marL="447675" indent="-174625" algn="l" defTabSz="914400" rtl="0" eaLnBrk="1" latinLnBrk="0" hangingPunct="1">
        <a:lnSpc>
          <a:spcPts val="2000"/>
        </a:lnSpc>
        <a:spcBef>
          <a:spcPts val="0"/>
        </a:spcBef>
        <a:buFont typeface="Arial" pitchFamily="34" charset="0"/>
        <a:buChar char="•"/>
        <a:defRPr sz="1600" kern="2000" baseline="0">
          <a:solidFill>
            <a:srgbClr val="002664"/>
          </a:solidFill>
          <a:latin typeface="+mn-lt"/>
          <a:ea typeface="+mn-ea"/>
          <a:cs typeface="+mn-cs"/>
        </a:defRPr>
      </a:lvl2pPr>
      <a:lvl3pPr marL="717550" indent="-279400" algn="l" defTabSz="914400" rtl="0" eaLnBrk="1" latinLnBrk="0" hangingPunct="1">
        <a:lnSpc>
          <a:spcPts val="2000"/>
        </a:lnSpc>
        <a:spcBef>
          <a:spcPts val="0"/>
        </a:spcBef>
        <a:buFont typeface="+mj-lt"/>
        <a:buAutoNum type="alphaLcParenR"/>
        <a:defRPr sz="1600" kern="2000" baseline="0">
          <a:solidFill>
            <a:srgbClr val="002664"/>
          </a:solidFill>
          <a:latin typeface="+mn-lt"/>
          <a:ea typeface="+mn-ea"/>
          <a:cs typeface="+mn-cs"/>
        </a:defRPr>
      </a:lvl3pPr>
      <a:lvl4pPr marL="893763" indent="-177800" algn="l" defTabSz="1168400" rtl="0" eaLnBrk="1" latinLnBrk="0" hangingPunct="1">
        <a:lnSpc>
          <a:spcPts val="2000"/>
        </a:lnSpc>
        <a:spcBef>
          <a:spcPts val="0"/>
        </a:spcBef>
        <a:buFont typeface="Arial" pitchFamily="34" charset="0"/>
        <a:buChar char="•"/>
        <a:defRPr lang="cs-CZ" sz="1600" kern="2000" baseline="0" dirty="0" smtClean="0">
          <a:solidFill>
            <a:srgbClr val="002664"/>
          </a:solidFill>
          <a:latin typeface="+mn-lt"/>
          <a:ea typeface="+mn-ea"/>
          <a:cs typeface="+mn-cs"/>
        </a:defRPr>
      </a:lvl4pPr>
      <a:lvl5pPr marL="1073150" indent="-285750" algn="l" defTabSz="914400" rtl="0" eaLnBrk="1" latinLnBrk="0" hangingPunct="1">
        <a:lnSpc>
          <a:spcPts val="2000"/>
        </a:lnSpc>
        <a:spcBef>
          <a:spcPts val="0"/>
        </a:spcBef>
        <a:buFont typeface="Arial" pitchFamily="34" charset="0"/>
        <a:buChar char="•"/>
        <a:defRPr sz="1600" kern="2000" baseline="0">
          <a:solidFill>
            <a:srgbClr val="002664"/>
          </a:solidFill>
          <a:latin typeface="+mn-lt"/>
          <a:ea typeface="+mn-ea"/>
          <a:cs typeface="+mn-cs"/>
        </a:defRPr>
      </a:lvl5pPr>
      <a:lvl6pPr marL="111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1524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17907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1244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76069" y="725488"/>
            <a:ext cx="8423638" cy="402754"/>
          </a:xfrm>
          <a:prstGeom prst="rect">
            <a:avLst/>
          </a:prstGeom>
        </p:spPr>
        <p:txBody>
          <a:bodyPr vert="horz" lIns="0" tIns="0" rIns="0" bIns="0" rtlCol="0" anchor="t">
            <a:normAutofit/>
          </a:bodyPr>
          <a:lstStyle/>
          <a:p>
            <a:r>
              <a:rPr lang="cs-CZ" dirty="0"/>
              <a:t>Jednořádkový titulek snímku</a:t>
            </a:r>
          </a:p>
        </p:txBody>
      </p:sp>
      <p:sp>
        <p:nvSpPr>
          <p:cNvPr id="3" name="Zástupný symbol pro text 2"/>
          <p:cNvSpPr>
            <a:spLocks noGrp="1"/>
          </p:cNvSpPr>
          <p:nvPr>
            <p:ph type="body" idx="1"/>
          </p:nvPr>
        </p:nvSpPr>
        <p:spPr>
          <a:xfrm>
            <a:off x="360363" y="1806575"/>
            <a:ext cx="8423637" cy="3566641"/>
          </a:xfrm>
          <a:prstGeom prst="rect">
            <a:avLst/>
          </a:prstGeom>
        </p:spPr>
        <p:txBody>
          <a:bodyPr vert="horz" lIns="91440" tIns="45720" rIns="91440" bIns="45720" rtlCol="0">
            <a:normAutofit/>
          </a:bodyPr>
          <a:lstStyle/>
          <a:p>
            <a:pPr lvl="0"/>
            <a:r>
              <a:rPr lang="cs-CZ" dirty="0"/>
              <a:t>Vložte první úroveň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6156176" y="6163632"/>
            <a:ext cx="1791817" cy="360000"/>
          </a:xfrm>
          <a:prstGeom prst="rect">
            <a:avLst/>
          </a:prstGeom>
        </p:spPr>
        <p:txBody>
          <a:bodyPr vert="horz" lIns="0" tIns="0" rIns="0" bIns="0" rtlCol="0" anchor="b"/>
          <a:lstStyle>
            <a:lvl1pPr algn="r">
              <a:lnSpc>
                <a:spcPts val="1500"/>
              </a:lnSpc>
              <a:defRPr sz="1200" baseline="0">
                <a:solidFill>
                  <a:schemeClr val="bg1"/>
                </a:solidFill>
              </a:defRPr>
            </a:lvl1pPr>
          </a:lstStyle>
          <a:p>
            <a:fld id="{C9DE97C7-3774-4A3C-9F1C-D7134A6235C2}" type="datetime4">
              <a:rPr lang="cs-CZ" smtClean="0"/>
              <a:t>14. března 2024</a:t>
            </a:fld>
            <a:endParaRPr lang="cs-CZ"/>
          </a:p>
        </p:txBody>
      </p:sp>
      <p:sp>
        <p:nvSpPr>
          <p:cNvPr id="5" name="Zástupný symbol pro zápatí 4"/>
          <p:cNvSpPr>
            <a:spLocks noGrp="1"/>
          </p:cNvSpPr>
          <p:nvPr>
            <p:ph type="ftr" sz="quarter" idx="3"/>
          </p:nvPr>
        </p:nvSpPr>
        <p:spPr>
          <a:xfrm>
            <a:off x="3142457" y="6163632"/>
            <a:ext cx="2895600" cy="360000"/>
          </a:xfrm>
          <a:prstGeom prst="rect">
            <a:avLst/>
          </a:prstGeom>
        </p:spPr>
        <p:txBody>
          <a:bodyPr vert="horz" lIns="0" tIns="0" rIns="0" bIns="0" rtlCol="0" anchor="b"/>
          <a:lstStyle>
            <a:lvl1pPr algn="ctr">
              <a:lnSpc>
                <a:spcPts val="1500"/>
              </a:lnSpc>
              <a:defRPr sz="1200" baseline="0">
                <a:solidFill>
                  <a:schemeClr val="bg1"/>
                </a:solidFill>
              </a:defRPr>
            </a:lvl1pPr>
          </a:lstStyle>
          <a:p>
            <a:endParaRPr lang="cs-CZ" dirty="0"/>
          </a:p>
        </p:txBody>
      </p:sp>
      <p:sp>
        <p:nvSpPr>
          <p:cNvPr id="6" name="Zástupný symbol pro číslo snímku 5"/>
          <p:cNvSpPr>
            <a:spLocks noGrp="1"/>
          </p:cNvSpPr>
          <p:nvPr>
            <p:ph type="sldNum" sz="quarter" idx="4"/>
          </p:nvPr>
        </p:nvSpPr>
        <p:spPr>
          <a:xfrm>
            <a:off x="378619" y="6163632"/>
            <a:ext cx="1115294" cy="360000"/>
          </a:xfrm>
          <a:prstGeom prst="rect">
            <a:avLst/>
          </a:prstGeom>
        </p:spPr>
        <p:txBody>
          <a:bodyPr vert="horz" lIns="0" tIns="0" rIns="0" bIns="0" rtlCol="0" anchor="b"/>
          <a:lstStyle>
            <a:lvl1pPr algn="r">
              <a:lnSpc>
                <a:spcPts val="1500"/>
              </a:lnSpc>
              <a:defRPr sz="1200" baseline="0">
                <a:solidFill>
                  <a:schemeClr val="bg1"/>
                </a:solidFill>
              </a:defRPr>
            </a:lvl1pPr>
          </a:lstStyle>
          <a:p>
            <a:pPr algn="l"/>
            <a:r>
              <a:rPr lang="cs-CZ"/>
              <a:t>Strana </a:t>
            </a:r>
            <a:fld id="{16492D80-8647-4927-9515-61DAC1B6EF2E}" type="slidenum">
              <a:rPr lang="cs-CZ" smtClean="0"/>
              <a:pPr algn="l"/>
              <a:t>‹#›</a:t>
            </a:fld>
            <a:endParaRPr lang="cs-CZ" dirty="0"/>
          </a:p>
        </p:txBody>
      </p:sp>
      <p:sp>
        <p:nvSpPr>
          <p:cNvPr id="11" name="Zástupný symbol pro datum 3"/>
          <p:cNvSpPr txBox="1">
            <a:spLocks/>
          </p:cNvSpPr>
          <p:nvPr/>
        </p:nvSpPr>
        <p:spPr>
          <a:xfrm>
            <a:off x="7740352" y="6154840"/>
            <a:ext cx="1043648" cy="360000"/>
          </a:xfrm>
          <a:prstGeom prst="rect">
            <a:avLst/>
          </a:prstGeom>
        </p:spPr>
        <p:txBody>
          <a:bodyPr vert="horz" lIns="0" tIns="0" rIns="0" bIns="0" rtlCol="0" anchor="b"/>
          <a:lstStyle>
            <a:defPPr>
              <a:defRPr lang="cs-CZ"/>
            </a:defPPr>
            <a:lvl1pPr marL="0" algn="r" defTabSz="914400" rtl="0" eaLnBrk="1" latinLnBrk="0" hangingPunct="1">
              <a:defRPr sz="1200" kern="1600"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ts val="1500"/>
              </a:lnSpc>
            </a:pPr>
            <a:r>
              <a:rPr lang="cs-CZ" b="1" baseline="0" dirty="0">
                <a:solidFill>
                  <a:schemeClr val="bg1"/>
                </a:solidFill>
              </a:rPr>
              <a:t>www.cd.cz</a:t>
            </a:r>
          </a:p>
        </p:txBody>
      </p:sp>
    </p:spTree>
    <p:extLst>
      <p:ext uri="{BB962C8B-B14F-4D97-AF65-F5344CB8AC3E}">
        <p14:creationId xmlns:p14="http://schemas.microsoft.com/office/powerpoint/2010/main" val="2213979420"/>
      </p:ext>
    </p:extLst>
  </p:cSld>
  <p:clrMap bg1="lt1" tx1="dk1" bg2="lt2" tx2="dk2" accent1="accent1" accent2="accent2" accent3="accent3" accent4="accent4" accent5="accent5" accent6="accent6" hlink="hlink" folHlink="folHlink"/>
  <p:sldLayoutIdLst>
    <p:sldLayoutId id="2147483664" r:id="rId1"/>
    <p:sldLayoutId id="2147483666" r:id="rId2"/>
  </p:sldLayoutIdLst>
  <p:hf hdr="0" ftr="0"/>
  <p:txStyles>
    <p:titleStyle>
      <a:lvl1pPr algn="l" defTabSz="914400" rtl="0" eaLnBrk="1" latinLnBrk="0" hangingPunct="1">
        <a:lnSpc>
          <a:spcPts val="2800"/>
        </a:lnSpc>
        <a:spcBef>
          <a:spcPct val="0"/>
        </a:spcBef>
        <a:buNone/>
        <a:defRPr sz="2400" b="1" kern="2800" baseline="0">
          <a:solidFill>
            <a:schemeClr val="bg1"/>
          </a:solidFill>
          <a:latin typeface="+mj-lt"/>
          <a:ea typeface="+mj-ea"/>
          <a:cs typeface="+mj-cs"/>
        </a:defRPr>
      </a:lvl1pPr>
    </p:titleStyle>
    <p:bodyStyle>
      <a:lvl1pPr marL="266700" indent="-266700" algn="l" defTabSz="914400" rtl="0" eaLnBrk="1" latinLnBrk="0" hangingPunct="1">
        <a:spcBef>
          <a:spcPct val="20000"/>
        </a:spcBef>
        <a:buFont typeface="+mj-lt"/>
        <a:buAutoNum type="arabicPeriod"/>
        <a:defRPr sz="1600" b="1" kern="2000" baseline="0">
          <a:solidFill>
            <a:schemeClr val="bg1"/>
          </a:solidFill>
          <a:latin typeface="+mn-lt"/>
          <a:ea typeface="+mn-ea"/>
          <a:cs typeface="+mn-cs"/>
        </a:defRPr>
      </a:lvl1pPr>
      <a:lvl2pPr marL="447675" indent="-174625" algn="l" defTabSz="914400" rtl="0" eaLnBrk="1" latinLnBrk="0" hangingPunct="1">
        <a:spcBef>
          <a:spcPct val="20000"/>
        </a:spcBef>
        <a:buFont typeface="Arial" pitchFamily="34" charset="0"/>
        <a:buChar char="•"/>
        <a:defRPr sz="1600" kern="2000" baseline="0">
          <a:solidFill>
            <a:schemeClr val="bg1"/>
          </a:solidFill>
          <a:latin typeface="+mn-lt"/>
          <a:ea typeface="+mn-ea"/>
          <a:cs typeface="+mn-cs"/>
        </a:defRPr>
      </a:lvl2pPr>
      <a:lvl3pPr marL="717550" indent="-279400" algn="l" defTabSz="914400" rtl="0" eaLnBrk="1" latinLnBrk="0" hangingPunct="1">
        <a:spcBef>
          <a:spcPct val="20000"/>
        </a:spcBef>
        <a:buFont typeface="+mj-lt"/>
        <a:buAutoNum type="alphaLcParenR"/>
        <a:defRPr sz="1600" kern="2000" baseline="0">
          <a:solidFill>
            <a:schemeClr val="bg1"/>
          </a:solidFill>
          <a:latin typeface="+mn-lt"/>
          <a:ea typeface="+mn-ea"/>
          <a:cs typeface="+mn-cs"/>
        </a:defRPr>
      </a:lvl3pPr>
      <a:lvl4pPr marL="893763" indent="-177800" algn="l" defTabSz="1168400" rtl="0" eaLnBrk="1" latinLnBrk="0" hangingPunct="1">
        <a:spcBef>
          <a:spcPct val="20000"/>
        </a:spcBef>
        <a:buFont typeface="Arial" pitchFamily="34" charset="0"/>
        <a:buChar char="•"/>
        <a:defRPr lang="cs-CZ" sz="1600" kern="2000" baseline="0" dirty="0" smtClean="0">
          <a:solidFill>
            <a:schemeClr val="bg1"/>
          </a:solidFill>
          <a:latin typeface="+mn-lt"/>
          <a:ea typeface="+mn-ea"/>
          <a:cs typeface="+mn-cs"/>
        </a:defRPr>
      </a:lvl4pPr>
      <a:lvl5pPr marL="1073150" indent="-285750" algn="l" defTabSz="914400" rtl="0" eaLnBrk="1" latinLnBrk="0" hangingPunct="1">
        <a:spcBef>
          <a:spcPct val="20000"/>
        </a:spcBef>
        <a:buFont typeface="Arial" pitchFamily="34" charset="0"/>
        <a:buChar char="•"/>
        <a:defRPr sz="1600" kern="2000" baseline="0">
          <a:solidFill>
            <a:schemeClr val="bg1"/>
          </a:solidFill>
          <a:latin typeface="+mn-lt"/>
          <a:ea typeface="+mn-ea"/>
          <a:cs typeface="+mn-cs"/>
        </a:defRPr>
      </a:lvl5pPr>
      <a:lvl6pPr marL="111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1524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17907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1244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p:txBody>
          <a:bodyPr/>
          <a:lstStyle/>
          <a:p>
            <a:r>
              <a:rPr lang="cs-CZ" dirty="0"/>
              <a:t>Podniková kolektivní smlouva ČD, a.s., na rok 2024 a Sociální fond ČD, a.s., na rok 2024</a:t>
            </a:r>
          </a:p>
        </p:txBody>
      </p:sp>
      <p:sp>
        <p:nvSpPr>
          <p:cNvPr id="15" name="Podnadpis 14"/>
          <p:cNvSpPr>
            <a:spLocks noGrp="1"/>
          </p:cNvSpPr>
          <p:nvPr>
            <p:ph type="subTitle" idx="1"/>
          </p:nvPr>
        </p:nvSpPr>
        <p:spPr>
          <a:xfrm>
            <a:off x="360363" y="3649286"/>
            <a:ext cx="8448357" cy="1695797"/>
          </a:xfrm>
        </p:spPr>
        <p:txBody>
          <a:bodyPr/>
          <a:lstStyle/>
          <a:p>
            <a:r>
              <a:rPr lang="cs-CZ" dirty="0"/>
              <a:t>Změny a úpravy</a:t>
            </a:r>
          </a:p>
        </p:txBody>
      </p:sp>
      <p:sp>
        <p:nvSpPr>
          <p:cNvPr id="32" name="Zástupný symbol pro datum 31"/>
          <p:cNvSpPr>
            <a:spLocks noGrp="1"/>
          </p:cNvSpPr>
          <p:nvPr>
            <p:ph type="dt" sz="half" idx="10"/>
          </p:nvPr>
        </p:nvSpPr>
        <p:spPr/>
        <p:txBody>
          <a:bodyPr/>
          <a:lstStyle/>
          <a:p>
            <a:fld id="{012D45CF-A17F-43ED-9D99-FD90C56D8754}" type="datetime4">
              <a:rPr lang="cs-CZ" smtClean="0"/>
              <a:t>14. března 2024</a:t>
            </a:fld>
            <a:endParaRPr lang="cs-CZ"/>
          </a:p>
        </p:txBody>
      </p:sp>
      <p:sp>
        <p:nvSpPr>
          <p:cNvPr id="33" name="Zástupný symbol pro číslo snímku 32"/>
          <p:cNvSpPr>
            <a:spLocks noGrp="1"/>
          </p:cNvSpPr>
          <p:nvPr>
            <p:ph type="sldNum" sz="quarter" idx="12"/>
          </p:nvPr>
        </p:nvSpPr>
        <p:spPr/>
        <p:txBody>
          <a:bodyPr/>
          <a:lstStyle/>
          <a:p>
            <a:pPr algn="l"/>
            <a:r>
              <a:rPr lang="cs-CZ"/>
              <a:t>Strana </a:t>
            </a:r>
            <a:fld id="{16492D80-8647-4927-9515-61DAC1B6EF2E}" type="slidenum">
              <a:rPr lang="cs-CZ" smtClean="0"/>
              <a:pPr algn="l"/>
              <a:t>1</a:t>
            </a:fld>
            <a:endParaRPr lang="cs-CZ" dirty="0"/>
          </a:p>
        </p:txBody>
      </p:sp>
    </p:spTree>
    <p:extLst>
      <p:ext uri="{BB962C8B-B14F-4D97-AF65-F5344CB8AC3E}">
        <p14:creationId xmlns:p14="http://schemas.microsoft.com/office/powerpoint/2010/main" val="344205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nepřetržitý odpočinek mezi směnami</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10</a:t>
            </a:fld>
            <a:endParaRPr lang="cs-CZ" dirty="0"/>
          </a:p>
        </p:txBody>
      </p:sp>
      <p:sp>
        <p:nvSpPr>
          <p:cNvPr id="5" name="Zástupný symbol pro obsah 4"/>
          <p:cNvSpPr>
            <a:spLocks noGrp="1"/>
          </p:cNvSpPr>
          <p:nvPr>
            <p:ph sz="quarter" idx="17"/>
          </p:nvPr>
        </p:nvSpPr>
        <p:spPr/>
        <p:txBody>
          <a:bodyPr anchor="ctr"/>
          <a:lstStyle/>
          <a:p>
            <a:endParaRPr lang="cs-CZ" dirty="0"/>
          </a:p>
          <a:p>
            <a:pPr lvl="0"/>
            <a:r>
              <a:rPr lang="cs-CZ" b="0" dirty="0"/>
              <a:t>Doba odpočinku ve </a:t>
            </a:r>
            <a:r>
              <a:rPr lang="cs-CZ" dirty="0"/>
              <a:t>vratné nebo nácestné stanici </a:t>
            </a:r>
            <a:r>
              <a:rPr lang="cs-CZ" b="0" dirty="0"/>
              <a:t>může být maximálně </a:t>
            </a:r>
            <a:r>
              <a:rPr lang="cs-CZ" dirty="0"/>
              <a:t>o 120 minut delší</a:t>
            </a:r>
            <a:r>
              <a:rPr lang="cs-CZ" b="0" dirty="0"/>
              <a:t>, než minimální zákonný odpočinek mezi směnami stanovený NV 589/2006 Sb., pokud se zaměstnavatel s odborovou organizací nedohodne jinak.</a:t>
            </a:r>
          </a:p>
          <a:p>
            <a:r>
              <a:rPr lang="cs-CZ" b="0" dirty="0"/>
              <a:t> </a:t>
            </a:r>
          </a:p>
          <a:p>
            <a:r>
              <a:rPr lang="cs-CZ" b="0" dirty="0"/>
              <a:t>Doba odpočinku </a:t>
            </a:r>
            <a:r>
              <a:rPr lang="cs-CZ" dirty="0"/>
              <a:t>ve vratné nebo nácestné stanici zaměstnanců vlakového doprovodu v mezinárodní dopravě nesmí překročit 10 hodin, pokud se zaměstnavatel s odborovou organizací nedohodnou jinak</a:t>
            </a:r>
            <a:r>
              <a:rPr lang="cs-CZ" b="0" dirty="0"/>
              <a:t>. Za doprovod v mezinárodní dopravě se považují zaměstnanci, kteří řídí nebo doprovázejí drážní vozidlo na území České republiky a současně na území jiného státu po dobu alespoň jedné hodiny ze své směny. </a:t>
            </a:r>
          </a:p>
          <a:p>
            <a:endParaRPr lang="cs-CZ" dirty="0"/>
          </a:p>
        </p:txBody>
      </p:sp>
    </p:spTree>
    <p:extLst>
      <p:ext uri="{BB962C8B-B14F-4D97-AF65-F5344CB8AC3E}">
        <p14:creationId xmlns:p14="http://schemas.microsoft.com/office/powerpoint/2010/main" val="392915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002664"/>
                </a:solidFill>
              </a:rPr>
              <a:t>Pracovní doba – nepřetržitý odpočinek v týdnu</a:t>
            </a:r>
          </a:p>
        </p:txBody>
      </p:sp>
      <p:sp>
        <p:nvSpPr>
          <p:cNvPr id="14" name="Zástupný symbol pro datum 13"/>
          <p:cNvSpPr>
            <a:spLocks noGrp="1"/>
          </p:cNvSpPr>
          <p:nvPr>
            <p:ph type="dt" sz="half" idx="14"/>
          </p:nvPr>
        </p:nvSpPr>
        <p:spPr/>
        <p:txBody>
          <a:bodyPr/>
          <a:lstStyle/>
          <a:p>
            <a:fld id="{0F2E6461-DB0A-41F3-8350-6F1E37A1C404}" type="datetime4">
              <a:rPr lang="cs-CZ" smtClean="0"/>
              <a:t>14. března 2024</a:t>
            </a:fld>
            <a:endParaRPr lang="cs-CZ"/>
          </a:p>
        </p:txBody>
      </p:sp>
      <p:sp>
        <p:nvSpPr>
          <p:cNvPr id="15" name="Zástupný symbol pro číslo snímku 14"/>
          <p:cNvSpPr>
            <a:spLocks noGrp="1"/>
          </p:cNvSpPr>
          <p:nvPr>
            <p:ph type="sldNum" sz="quarter" idx="16"/>
          </p:nvPr>
        </p:nvSpPr>
        <p:spPr/>
        <p:txBody>
          <a:bodyPr/>
          <a:lstStyle/>
          <a:p>
            <a:pPr algn="l"/>
            <a:r>
              <a:rPr lang="cs-CZ"/>
              <a:t>Strana </a:t>
            </a:r>
            <a:fld id="{16492D80-8647-4927-9515-61DAC1B6EF2E}" type="slidenum">
              <a:rPr lang="cs-CZ" smtClean="0"/>
              <a:pPr algn="l"/>
              <a:t>11</a:t>
            </a:fld>
            <a:endParaRPr lang="cs-CZ" dirty="0"/>
          </a:p>
        </p:txBody>
      </p:sp>
      <p:sp>
        <p:nvSpPr>
          <p:cNvPr id="3" name="Zástupný symbol pro obsah 2"/>
          <p:cNvSpPr>
            <a:spLocks noGrp="1"/>
          </p:cNvSpPr>
          <p:nvPr>
            <p:ph sz="quarter" idx="17"/>
          </p:nvPr>
        </p:nvSpPr>
        <p:spPr/>
        <p:txBody>
          <a:bodyPr anchor="ctr"/>
          <a:lstStyle/>
          <a:p>
            <a:pPr marL="0" indent="0">
              <a:buNone/>
            </a:pPr>
            <a:r>
              <a:rPr lang="cs-CZ" dirty="0"/>
              <a:t>Zaměstnavatel je povinen v rámci týdne zaměstnanci staršímu 18 let </a:t>
            </a:r>
            <a:r>
              <a:rPr lang="cs-CZ" b="1" dirty="0"/>
              <a:t>poskytnout nepřetržitý odpočinek v trvání alespoň 24 hodin spolu s nepřetržitým denním odpočinkem (popř. nepřetržitým odpočinkem mezi směnami), na který musí bezprostředně navazovat; </a:t>
            </a:r>
            <a:r>
              <a:rPr lang="cs-CZ" dirty="0"/>
              <a:t>celková doba trvání těchto odpočinků je nepřetržitý odpočinek v týdnu.</a:t>
            </a:r>
          </a:p>
          <a:p>
            <a:pPr marL="0" indent="0">
              <a:buNone/>
            </a:pPr>
            <a:endParaRPr lang="cs-CZ" dirty="0"/>
          </a:p>
          <a:p>
            <a:pPr marL="0" indent="0">
              <a:buNone/>
            </a:pPr>
            <a:r>
              <a:rPr lang="cs-CZ" dirty="0"/>
              <a:t>Zaměstnavatel může zkrátit nepřetržitý odpočinek v týdnu pouze tak, aby délka jeho trvání </a:t>
            </a:r>
            <a:r>
              <a:rPr lang="cs-CZ" b="1" dirty="0"/>
              <a:t>činila nejméně 24 hodin</a:t>
            </a:r>
            <a:r>
              <a:rPr lang="cs-CZ" dirty="0"/>
              <a:t>. V tomto případě může být nepřetržitý denní odpočinek (popř. nepřetržitý odpočinek mezi směnami) zkrácen, a to za podmínky, že doba, o kterou se zkrátil, nesmí být poskytnuta samostatně, ale jen s následujícím nepřetržitým odpočinkem v týdnu tak, aby zaměstnanci </a:t>
            </a:r>
            <a:r>
              <a:rPr lang="cs-CZ" b="1" dirty="0"/>
              <a:t>byl poskytnut za období 2 týdnů nepřetržitý odpočinek v týdnu v délce alespoň 70 hodin.	</a:t>
            </a:r>
          </a:p>
        </p:txBody>
      </p:sp>
    </p:spTree>
    <p:extLst>
      <p:ext uri="{BB962C8B-B14F-4D97-AF65-F5344CB8AC3E}">
        <p14:creationId xmlns:p14="http://schemas.microsoft.com/office/powerpoint/2010/main" val="2764961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nepřetržitý odpočinek v týdnu</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12</a:t>
            </a:fld>
            <a:endParaRPr lang="cs-CZ" dirty="0"/>
          </a:p>
        </p:txBody>
      </p:sp>
      <p:sp>
        <p:nvSpPr>
          <p:cNvPr id="5" name="Zástupný symbol pro obsah 4"/>
          <p:cNvSpPr>
            <a:spLocks noGrp="1"/>
          </p:cNvSpPr>
          <p:nvPr>
            <p:ph sz="quarter" idx="17"/>
          </p:nvPr>
        </p:nvSpPr>
        <p:spPr/>
        <p:txBody>
          <a:bodyPr anchor="ctr"/>
          <a:lstStyle/>
          <a:p>
            <a:endParaRPr lang="cs-CZ" dirty="0"/>
          </a:p>
          <a:p>
            <a:pPr lvl="0"/>
            <a:r>
              <a:rPr lang="cs-CZ" b="0" dirty="0"/>
              <a:t>Zaměstnanci letmo mají nárok na nepřetržitý odpočinek připadající na sobotu i neděli alespoň </a:t>
            </a:r>
            <a:r>
              <a:rPr lang="cs-CZ" b="0" u="sng" dirty="0"/>
              <a:t>jednou za dva týdny</a:t>
            </a:r>
            <a:r>
              <a:rPr lang="cs-CZ" b="0" dirty="0"/>
              <a:t>, tak aby bylo zabezpečeno tzv. </a:t>
            </a:r>
            <a:r>
              <a:rPr lang="cs-CZ" u="sng" dirty="0"/>
              <a:t>víkendové volno ukončením poslední směny nejpozději v pátek do 22:00 hodin, a pondělní nástup po tomto volnu bude nejdříve ve 4:00 hodin</a:t>
            </a:r>
            <a:r>
              <a:rPr lang="cs-CZ" b="0" u="sng" dirty="0"/>
              <a:t>,</a:t>
            </a:r>
            <a:r>
              <a:rPr lang="cs-CZ" b="0" dirty="0"/>
              <a:t> pokud se zaměstnanec se zaměstnavatelem nedohodnou jinak.</a:t>
            </a:r>
          </a:p>
          <a:p>
            <a:pPr lvl="0"/>
            <a:endParaRPr lang="cs-CZ" b="0" dirty="0"/>
          </a:p>
          <a:p>
            <a:r>
              <a:rPr lang="cs-CZ" b="0" dirty="0"/>
              <a:t>Dále zaměstnavatel zabezpečí zaměstnancům letmo v době </a:t>
            </a:r>
            <a:r>
              <a:rPr lang="cs-CZ" u="sng" dirty="0"/>
              <a:t>jednou za 28 dní</a:t>
            </a:r>
            <a:r>
              <a:rPr lang="cs-CZ" dirty="0"/>
              <a:t> </a:t>
            </a:r>
            <a:r>
              <a:rPr lang="cs-CZ" b="0" dirty="0"/>
              <a:t>tzv. </a:t>
            </a:r>
            <a:r>
              <a:rPr lang="cs-CZ" u="sng" dirty="0"/>
              <a:t>víkendové volno ukončením poslední směny nejpozději v pátek do 18:00 hodin a pondělní nástup po tomto volnu bude nejdříve v 6:00 hodin</a:t>
            </a:r>
            <a:r>
              <a:rPr lang="cs-CZ" b="0" dirty="0"/>
              <a:t>, pokud se zaměstnanec se zaměstnavatelem nedohodnou jinak.</a:t>
            </a:r>
          </a:p>
          <a:p>
            <a:r>
              <a:rPr lang="cs-CZ" dirty="0"/>
              <a:t> </a:t>
            </a:r>
          </a:p>
          <a:p>
            <a:endParaRPr lang="cs-CZ" dirty="0"/>
          </a:p>
        </p:txBody>
      </p:sp>
    </p:spTree>
    <p:extLst>
      <p:ext uri="{BB962C8B-B14F-4D97-AF65-F5344CB8AC3E}">
        <p14:creationId xmlns:p14="http://schemas.microsoft.com/office/powerpoint/2010/main" val="195893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dovolená + dodatkové volno</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13</a:t>
            </a:fld>
            <a:endParaRPr lang="cs-CZ" dirty="0"/>
          </a:p>
        </p:txBody>
      </p:sp>
      <p:sp>
        <p:nvSpPr>
          <p:cNvPr id="5" name="Zástupný symbol pro obsah 4"/>
          <p:cNvSpPr>
            <a:spLocks noGrp="1"/>
          </p:cNvSpPr>
          <p:nvPr>
            <p:ph sz="quarter" idx="17"/>
          </p:nvPr>
        </p:nvSpPr>
        <p:spPr/>
        <p:txBody>
          <a:bodyPr anchor="ctr"/>
          <a:lstStyle/>
          <a:p>
            <a:r>
              <a:rPr lang="cs-CZ" dirty="0"/>
              <a:t> </a:t>
            </a:r>
            <a:r>
              <a:rPr lang="cs-CZ" b="0" dirty="0"/>
              <a:t>Výměra dovolené činí 5 týdnů, tj. </a:t>
            </a:r>
            <a:r>
              <a:rPr lang="cs-CZ" dirty="0"/>
              <a:t>180 hodin </a:t>
            </a:r>
            <a:r>
              <a:rPr lang="cs-CZ" b="0" dirty="0"/>
              <a:t>(STPD 36 hodin);</a:t>
            </a:r>
            <a:r>
              <a:rPr lang="cs-CZ" dirty="0"/>
              <a:t>188 hodin </a:t>
            </a:r>
            <a:r>
              <a:rPr lang="cs-CZ" b="0" dirty="0"/>
              <a:t>(STPD 37,5 hodin); </a:t>
            </a:r>
            <a:r>
              <a:rPr lang="cs-CZ" dirty="0"/>
              <a:t>193 hodin </a:t>
            </a:r>
            <a:r>
              <a:rPr lang="cs-CZ" b="0" dirty="0"/>
              <a:t>(STPD 38,5 hodin); </a:t>
            </a:r>
            <a:r>
              <a:rPr lang="cs-CZ" dirty="0"/>
              <a:t>200 hodin </a:t>
            </a:r>
            <a:r>
              <a:rPr lang="cs-CZ" b="0" dirty="0"/>
              <a:t>(STPD 40 hodin). </a:t>
            </a:r>
          </a:p>
          <a:p>
            <a:endParaRPr lang="cs-CZ" dirty="0"/>
          </a:p>
          <a:p>
            <a:r>
              <a:rPr lang="cs-CZ" b="0" dirty="0"/>
              <a:t>Dodatkové volno </a:t>
            </a:r>
            <a:r>
              <a:rPr lang="cs-CZ" dirty="0"/>
              <a:t>v maximální délce 1 týdne </a:t>
            </a:r>
            <a:r>
              <a:rPr lang="cs-CZ" b="0" dirty="0"/>
              <a:t>lze čerpat v období </a:t>
            </a:r>
            <a:r>
              <a:rPr lang="cs-CZ" dirty="0"/>
              <a:t>od 1. 10. 2024 do 31. 12. 2024 </a:t>
            </a:r>
            <a:r>
              <a:rPr lang="cs-CZ" b="0" dirty="0"/>
              <a:t>za podmínky předchozího vyčerpání </a:t>
            </a:r>
            <a:r>
              <a:rPr lang="cs-CZ" dirty="0"/>
              <a:t>dovolené v roce 2024 ve výši 5 týdnů</a:t>
            </a:r>
            <a:r>
              <a:rPr lang="cs-CZ" b="0" dirty="0"/>
              <a:t>. Za vyčerpanou dovolenou se pro účely čerpání dodatkového volna považuje schválení čerpání dovolené v aplikaci elektronická dovolenka.</a:t>
            </a:r>
          </a:p>
          <a:p>
            <a:endParaRPr lang="cs-CZ" b="0" dirty="0"/>
          </a:p>
        </p:txBody>
      </p:sp>
    </p:spTree>
    <p:extLst>
      <p:ext uri="{BB962C8B-B14F-4D97-AF65-F5344CB8AC3E}">
        <p14:creationId xmlns:p14="http://schemas.microsoft.com/office/powerpoint/2010/main" val="217383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0" dirty="0"/>
              <a:t> </a:t>
            </a:r>
            <a:r>
              <a:rPr lang="cs-CZ" dirty="0"/>
              <a:t>Řád pro odměňování - Mzdový tarif</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14</a:t>
            </a:fld>
            <a:endParaRPr lang="cs-CZ" dirty="0"/>
          </a:p>
        </p:txBody>
      </p:sp>
      <p:sp>
        <p:nvSpPr>
          <p:cNvPr id="5" name="Zástupný symbol pro obsah 4"/>
          <p:cNvSpPr>
            <a:spLocks noGrp="1"/>
          </p:cNvSpPr>
          <p:nvPr>
            <p:ph sz="quarter" idx="17"/>
          </p:nvPr>
        </p:nvSpPr>
        <p:spPr/>
        <p:txBody>
          <a:bodyPr anchor="ctr"/>
          <a:lstStyle/>
          <a:p>
            <a:r>
              <a:rPr lang="cs-CZ" dirty="0"/>
              <a:t> </a:t>
            </a:r>
            <a:r>
              <a:rPr lang="cs-CZ" u="sng" dirty="0"/>
              <a:t>Nárůst tarifních mezd o 2,3%</a:t>
            </a:r>
          </a:p>
          <a:p>
            <a:endParaRPr lang="cs-CZ" dirty="0"/>
          </a:p>
          <a:p>
            <a:r>
              <a:rPr lang="cs-CZ" b="0" dirty="0"/>
              <a:t>Nově byly vytvořeny 3 tarifní tabulky, kde do mzdových tarifů byl započítán režim práce ve výši 12,- Kč/ hodina nebo 10,- Kč/ hodina.</a:t>
            </a:r>
          </a:p>
          <a:p>
            <a:endParaRPr lang="cs-CZ" b="0" dirty="0"/>
          </a:p>
          <a:p>
            <a:r>
              <a:rPr lang="cs-CZ" dirty="0"/>
              <a:t>Tarifní tabulka A</a:t>
            </a:r>
            <a:r>
              <a:rPr lang="cs-CZ" b="0" dirty="0"/>
              <a:t>– Zaměstnanci, kteří mají výkon práce v zaměstnání strojvedoucí, strojvedoucí v přípravě, strojvedoucí instruktor, vlakvedoucí osobních vlaků, průvodčí osobních vlaků, vedoucí stevard SC Pendolino, stevard SC Pendolino, průvodčí stevard, vlakový revizor, kontrolor vozby, vedoucí posunu, posunovač a </a:t>
            </a:r>
            <a:r>
              <a:rPr lang="cs-CZ" dirty="0"/>
              <a:t>vozmistr KV</a:t>
            </a:r>
            <a:r>
              <a:rPr lang="cs-CZ" b="0" dirty="0"/>
              <a:t>.</a:t>
            </a:r>
          </a:p>
          <a:p>
            <a:endParaRPr lang="cs-CZ" dirty="0"/>
          </a:p>
          <a:p>
            <a:r>
              <a:rPr lang="cs-CZ" dirty="0"/>
              <a:t>Tarifní tabulka B – </a:t>
            </a:r>
            <a:r>
              <a:rPr lang="cs-CZ" b="0" dirty="0"/>
              <a:t>Zaměstnanci</a:t>
            </a:r>
            <a:r>
              <a:rPr lang="cs-CZ" dirty="0"/>
              <a:t> s nerovnoměrně rozvrženou pracovní dobou, ve směnném pracovním režimu </a:t>
            </a:r>
            <a:r>
              <a:rPr lang="cs-CZ" b="0" dirty="0"/>
              <a:t>(dvousměnný nebo vícesměnný nebo nepřetržitý pracovní režim) nebo zaměstnanci</a:t>
            </a:r>
            <a:r>
              <a:rPr lang="cs-CZ" dirty="0"/>
              <a:t> s nerovnoměrně rozvrženou pracovní dobou, v jednosměnném pracovním režimu. </a:t>
            </a:r>
          </a:p>
          <a:p>
            <a:endParaRPr lang="cs-CZ" b="0" dirty="0"/>
          </a:p>
          <a:p>
            <a:r>
              <a:rPr lang="cs-CZ" dirty="0"/>
              <a:t>Tarifní tabulka C -  </a:t>
            </a:r>
            <a:r>
              <a:rPr lang="cs-CZ" b="0" dirty="0"/>
              <a:t>Ostatní zaměstnanci </a:t>
            </a:r>
            <a:r>
              <a:rPr lang="cs-CZ" dirty="0"/>
              <a:t>v rovnoměrném rozvržení pracovní doby</a:t>
            </a:r>
          </a:p>
          <a:p>
            <a:endParaRPr lang="cs-CZ" b="0" dirty="0"/>
          </a:p>
        </p:txBody>
      </p:sp>
    </p:spTree>
    <p:extLst>
      <p:ext uri="{BB962C8B-B14F-4D97-AF65-F5344CB8AC3E}">
        <p14:creationId xmlns:p14="http://schemas.microsoft.com/office/powerpoint/2010/main" val="52344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Řád pro odměňování – Osobní ohodnocení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15</a:t>
            </a:fld>
            <a:endParaRPr lang="cs-CZ" dirty="0"/>
          </a:p>
        </p:txBody>
      </p:sp>
      <p:sp>
        <p:nvSpPr>
          <p:cNvPr id="5" name="Zástupný symbol pro obsah 4"/>
          <p:cNvSpPr>
            <a:spLocks noGrp="1"/>
          </p:cNvSpPr>
          <p:nvPr>
            <p:ph sz="quarter" idx="17"/>
          </p:nvPr>
        </p:nvSpPr>
        <p:spPr/>
        <p:txBody>
          <a:bodyPr anchor="ctr"/>
          <a:lstStyle/>
          <a:p>
            <a:endParaRPr lang="cs-CZ" dirty="0"/>
          </a:p>
          <a:p>
            <a:r>
              <a:rPr lang="cs-CZ" b="0" dirty="0"/>
              <a:t>Osobní ohodnocení se stanovuje ve výši </a:t>
            </a:r>
            <a:r>
              <a:rPr lang="cs-CZ" dirty="0"/>
              <a:t>maximálně 25 %</a:t>
            </a:r>
            <a:r>
              <a:rPr lang="cs-CZ" b="0" dirty="0"/>
              <a:t> mzdového tarifu tarifního stupně, ve kterém je zaměstnanec zařazen. </a:t>
            </a:r>
          </a:p>
          <a:p>
            <a:endParaRPr lang="cs-CZ" dirty="0"/>
          </a:p>
          <a:p>
            <a:r>
              <a:rPr lang="cs-CZ" b="0" dirty="0"/>
              <a:t>Osobní ohodnocení je rozděleno na variabilní složku a fixní složku osobního ohodnocení.</a:t>
            </a:r>
          </a:p>
          <a:p>
            <a:endParaRPr lang="cs-CZ" b="0" dirty="0"/>
          </a:p>
          <a:p>
            <a:r>
              <a:rPr lang="cs-CZ" b="0" dirty="0"/>
              <a:t>Poměr finančních prostředků mezi variabilním a fixním ukazatelem (bez fixního ukazatele Praxe) je </a:t>
            </a:r>
            <a:r>
              <a:rPr lang="cs-CZ" dirty="0"/>
              <a:t>30:70</a:t>
            </a:r>
            <a:r>
              <a:rPr lang="cs-CZ" b="0" dirty="0"/>
              <a:t>, vyjma KZAM, kde nelze nastavit fixní kritéria. </a:t>
            </a:r>
          </a:p>
          <a:p>
            <a:endParaRPr lang="cs-CZ" b="0" dirty="0"/>
          </a:p>
          <a:p>
            <a:r>
              <a:rPr lang="cs-CZ" b="0" dirty="0"/>
              <a:t>Osobní ohodnocení přísluší zaměstnanci za odpracovanou dobu a  za podmínky splnění stanovených ukazatelů osobního ohodnocení, a vyplácí se za příslušný kalendářní měsíc. </a:t>
            </a:r>
          </a:p>
        </p:txBody>
      </p:sp>
    </p:spTree>
    <p:extLst>
      <p:ext uri="{BB962C8B-B14F-4D97-AF65-F5344CB8AC3E}">
        <p14:creationId xmlns:p14="http://schemas.microsoft.com/office/powerpoint/2010/main" val="1192170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ohodnocení – variabilní ukazatel</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16</a:t>
            </a:fld>
            <a:endParaRPr lang="cs-CZ" dirty="0"/>
          </a:p>
        </p:txBody>
      </p:sp>
      <p:sp>
        <p:nvSpPr>
          <p:cNvPr id="5" name="Zástupný symbol pro obsah 4"/>
          <p:cNvSpPr>
            <a:spLocks noGrp="1"/>
          </p:cNvSpPr>
          <p:nvPr>
            <p:ph sz="quarter" idx="17"/>
          </p:nvPr>
        </p:nvSpPr>
        <p:spPr/>
        <p:txBody>
          <a:bodyPr/>
          <a:lstStyle/>
          <a:p>
            <a:endParaRPr lang="cs-CZ" dirty="0"/>
          </a:p>
          <a:p>
            <a:r>
              <a:rPr lang="cs-CZ" b="0" dirty="0"/>
              <a:t>Každý Hodnocený zaměstnanec, má v Aplikaci OSO přiřazeno výchozí (průměrné) % OSO připadající na organizační útvar a KZAM. Hodnotitel má možnost zohlednit rozdílnost v náročnosti pracovních úkolů jednotlivých zaměstnanců tím, že zaměstnancům s náročnějšími úkoly stanoví vyšší % OSO (zadané % osobního ohodnocení) a zaměstnancům s méně náročnými úkoly stanoví % OSO nižší. Vždy však musí Hodnotitel respektovat svůj přidělený rozpočet (tzn. součet všech průměrných částek osobního ohodnocení podřízených zaměstnanců v příslušném kalendářním roce), který nesmí překročit.</a:t>
            </a:r>
          </a:p>
          <a:p>
            <a:endParaRPr lang="cs-CZ" dirty="0"/>
          </a:p>
          <a:p>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951945531"/>
              </p:ext>
            </p:extLst>
          </p:nvPr>
        </p:nvGraphicFramePr>
        <p:xfrm>
          <a:off x="723207" y="4264429"/>
          <a:ext cx="7672647" cy="1379914"/>
        </p:xfrm>
        <a:graphic>
          <a:graphicData uri="http://schemas.openxmlformats.org/drawingml/2006/table">
            <a:tbl>
              <a:tblPr firstRow="1" firstCol="1" bandRow="1">
                <a:tableStyleId>{5C22544A-7EE6-4342-B048-85BDC9FD1C3A}</a:tableStyleId>
              </a:tblPr>
              <a:tblGrid>
                <a:gridCol w="6274102">
                  <a:extLst>
                    <a:ext uri="{9D8B030D-6E8A-4147-A177-3AD203B41FA5}">
                      <a16:colId xmlns:a16="http://schemas.microsoft.com/office/drawing/2014/main" val="465523548"/>
                    </a:ext>
                  </a:extLst>
                </a:gridCol>
                <a:gridCol w="645774">
                  <a:extLst>
                    <a:ext uri="{9D8B030D-6E8A-4147-A177-3AD203B41FA5}">
                      <a16:colId xmlns:a16="http://schemas.microsoft.com/office/drawing/2014/main" val="766544511"/>
                    </a:ext>
                  </a:extLst>
                </a:gridCol>
                <a:gridCol w="752771">
                  <a:extLst>
                    <a:ext uri="{9D8B030D-6E8A-4147-A177-3AD203B41FA5}">
                      <a16:colId xmlns:a16="http://schemas.microsoft.com/office/drawing/2014/main" val="1158707866"/>
                    </a:ext>
                  </a:extLst>
                </a:gridCol>
              </a:tblGrid>
              <a:tr h="524188">
                <a:tc>
                  <a:txBody>
                    <a:bodyPr/>
                    <a:lstStyle/>
                    <a:p>
                      <a:pPr>
                        <a:lnSpc>
                          <a:spcPts val="1300"/>
                        </a:lnSpc>
                        <a:spcAft>
                          <a:spcPts val="0"/>
                        </a:spcAft>
                      </a:pPr>
                      <a:r>
                        <a:rPr lang="cs-CZ" sz="1000" spc="0">
                          <a:effectLst/>
                        </a:rPr>
                        <a:t>Variabilní kritérium</a:t>
                      </a:r>
                      <a:endParaRPr lang="cs-CZ" sz="1000" spc="2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a:effectLst/>
                        </a:rPr>
                        <a:t>Váha kritéria</a:t>
                      </a:r>
                      <a:endParaRPr lang="cs-CZ" sz="1000" spc="2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dirty="0">
                          <a:effectLst/>
                        </a:rPr>
                        <a:t>Vyhodnocení kritéria</a:t>
                      </a:r>
                      <a:endParaRPr lang="cs-CZ" sz="1000" spc="2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47202500"/>
                  </a:ext>
                </a:extLst>
              </a:tr>
              <a:tr h="524188">
                <a:tc>
                  <a:txBody>
                    <a:bodyPr/>
                    <a:lstStyle/>
                    <a:p>
                      <a:pPr>
                        <a:lnSpc>
                          <a:spcPts val="1300"/>
                        </a:lnSpc>
                        <a:spcAft>
                          <a:spcPts val="0"/>
                        </a:spcAft>
                      </a:pPr>
                      <a:r>
                        <a:rPr lang="cs-CZ" sz="1000" spc="0">
                          <a:effectLst/>
                        </a:rPr>
                        <a:t>Plnění povinností vyplývajících z popisu pracovních činností zaměstnance, plnění úkolů zadaných vedoucím zaměstnancem, bezzávadnost služby, dodržování a efektivní využívání pracovní doby (komplexní hodnocení zaměstnance).</a:t>
                      </a:r>
                      <a:endParaRPr lang="cs-CZ" sz="1000" spc="2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dirty="0">
                          <a:effectLst/>
                        </a:rPr>
                        <a:t>60%</a:t>
                      </a:r>
                      <a:endParaRPr lang="cs-CZ" sz="1000" spc="2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dirty="0">
                          <a:effectLst/>
                        </a:rPr>
                        <a:t>h</a:t>
                      </a:r>
                      <a:r>
                        <a:rPr lang="cs-CZ" sz="1000" spc="0" baseline="-25000" dirty="0">
                          <a:effectLst/>
                        </a:rPr>
                        <a:t>1</a:t>
                      </a:r>
                      <a:endParaRPr lang="cs-CZ" sz="1000" spc="2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90117048"/>
                  </a:ext>
                </a:extLst>
              </a:tr>
              <a:tr h="331538">
                <a:tc>
                  <a:txBody>
                    <a:bodyPr/>
                    <a:lstStyle/>
                    <a:p>
                      <a:pPr>
                        <a:lnSpc>
                          <a:spcPts val="1300"/>
                        </a:lnSpc>
                        <a:spcAft>
                          <a:spcPts val="0"/>
                        </a:spcAft>
                      </a:pPr>
                      <a:r>
                        <a:rPr lang="cs-CZ" sz="1000" spc="0">
                          <a:effectLst/>
                        </a:rPr>
                        <a:t>Plnění povinností vyplývajících z BOZP a důsledné používání OOPP.</a:t>
                      </a:r>
                      <a:endParaRPr lang="cs-CZ" sz="1000" spc="2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dirty="0">
                          <a:effectLst/>
                        </a:rPr>
                        <a:t>40%</a:t>
                      </a:r>
                      <a:endParaRPr lang="cs-CZ" sz="1000" spc="2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ts val="1300"/>
                        </a:lnSpc>
                        <a:spcAft>
                          <a:spcPts val="0"/>
                        </a:spcAft>
                      </a:pPr>
                      <a:r>
                        <a:rPr lang="cs-CZ" sz="1000" spc="0" dirty="0">
                          <a:effectLst/>
                        </a:rPr>
                        <a:t>h</a:t>
                      </a:r>
                      <a:r>
                        <a:rPr lang="cs-CZ" sz="1000" spc="0" baseline="-25000" dirty="0">
                          <a:effectLst/>
                        </a:rPr>
                        <a:t>2</a:t>
                      </a:r>
                      <a:endParaRPr lang="cs-CZ" sz="1000" spc="2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994276101"/>
                  </a:ext>
                </a:extLst>
              </a:tr>
            </a:tbl>
          </a:graphicData>
        </a:graphic>
      </p:graphicFrame>
    </p:spTree>
    <p:extLst>
      <p:ext uri="{BB962C8B-B14F-4D97-AF65-F5344CB8AC3E}">
        <p14:creationId xmlns:p14="http://schemas.microsoft.com/office/powerpoint/2010/main" val="734609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ohodnocení – fixní ukazatel</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17</a:t>
            </a:fld>
            <a:endParaRPr lang="cs-CZ" dirty="0"/>
          </a:p>
        </p:txBody>
      </p:sp>
      <p:sp>
        <p:nvSpPr>
          <p:cNvPr id="5" name="Zástupný symbol pro obsah 4"/>
          <p:cNvSpPr>
            <a:spLocks noGrp="1"/>
          </p:cNvSpPr>
          <p:nvPr>
            <p:ph sz="quarter" idx="17"/>
          </p:nvPr>
        </p:nvSpPr>
        <p:spPr/>
        <p:txBody>
          <a:bodyPr anchor="ctr"/>
          <a:lstStyle/>
          <a:p>
            <a:r>
              <a:rPr lang="cs-CZ" b="0" dirty="0"/>
              <a:t>Fixní složka osobního ohodnocení je založena primárně na kvalifikačních kritériích (ať už se jedná o základní kvalifikaci vyplývající z právních předpisů nebo vyšší kvalifikaci stanovenou Zaměstnavatelem pro příslušnou KZAM nebo požadované zaměstnavatelem na konkrétní pracovní místo). Ke kvalifikačním kritériím mohou být stanovena i další kritéria, jejíž plnění chce zaměstnavatel tímto systémem podpořit. Každé fixní kritérium pro příslušnou KZAM a organizační útvar je ohodnoceno fixní částkou v Kč. V ojedinělých případech může fixní kritérium nabývat i více hodnot v Kč (např. kritérium „Praxe“).</a:t>
            </a:r>
          </a:p>
          <a:p>
            <a:endParaRPr lang="cs-CZ" dirty="0"/>
          </a:p>
        </p:txBody>
      </p:sp>
    </p:spTree>
    <p:extLst>
      <p:ext uri="{BB962C8B-B14F-4D97-AF65-F5344CB8AC3E}">
        <p14:creationId xmlns:p14="http://schemas.microsoft.com/office/powerpoint/2010/main" val="403811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ohodnocení – fixní ukazatel</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18</a:t>
            </a:fld>
            <a:endParaRPr lang="cs-CZ" dirty="0"/>
          </a:p>
        </p:txBody>
      </p:sp>
      <p:graphicFrame>
        <p:nvGraphicFramePr>
          <p:cNvPr id="6" name="Zástupný symbol pro obsah 5"/>
          <p:cNvGraphicFramePr>
            <a:graphicFrameLocks noGrp="1"/>
          </p:cNvGraphicFramePr>
          <p:nvPr>
            <p:ph sz="quarter" idx="17"/>
          </p:nvPr>
        </p:nvGraphicFramePr>
        <p:xfrm>
          <a:off x="1250950" y="2091531"/>
          <a:ext cx="6642100" cy="3507105"/>
        </p:xfrm>
        <a:graphic>
          <a:graphicData uri="http://schemas.openxmlformats.org/drawingml/2006/table">
            <a:tbl>
              <a:tblPr>
                <a:tableStyleId>{5C22544A-7EE6-4342-B048-85BDC9FD1C3A}</a:tableStyleId>
              </a:tblPr>
              <a:tblGrid>
                <a:gridCol w="989654">
                  <a:extLst>
                    <a:ext uri="{9D8B030D-6E8A-4147-A177-3AD203B41FA5}">
                      <a16:colId xmlns:a16="http://schemas.microsoft.com/office/drawing/2014/main" val="1105210453"/>
                    </a:ext>
                  </a:extLst>
                </a:gridCol>
                <a:gridCol w="545578">
                  <a:extLst>
                    <a:ext uri="{9D8B030D-6E8A-4147-A177-3AD203B41FA5}">
                      <a16:colId xmlns:a16="http://schemas.microsoft.com/office/drawing/2014/main" val="2208658697"/>
                    </a:ext>
                  </a:extLst>
                </a:gridCol>
                <a:gridCol w="1243411">
                  <a:extLst>
                    <a:ext uri="{9D8B030D-6E8A-4147-A177-3AD203B41FA5}">
                      <a16:colId xmlns:a16="http://schemas.microsoft.com/office/drawing/2014/main" val="2514729919"/>
                    </a:ext>
                  </a:extLst>
                </a:gridCol>
                <a:gridCol w="2845255">
                  <a:extLst>
                    <a:ext uri="{9D8B030D-6E8A-4147-A177-3AD203B41FA5}">
                      <a16:colId xmlns:a16="http://schemas.microsoft.com/office/drawing/2014/main" val="2834186912"/>
                    </a:ext>
                  </a:extLst>
                </a:gridCol>
                <a:gridCol w="1018202">
                  <a:extLst>
                    <a:ext uri="{9D8B030D-6E8A-4147-A177-3AD203B41FA5}">
                      <a16:colId xmlns:a16="http://schemas.microsoft.com/office/drawing/2014/main" val="2716641152"/>
                    </a:ext>
                  </a:extLst>
                </a:gridCol>
              </a:tblGrid>
              <a:tr h="628650">
                <a:tc>
                  <a:txBody>
                    <a:bodyPr/>
                    <a:lstStyle/>
                    <a:p>
                      <a:pPr algn="ctr" fontAlgn="b"/>
                      <a:r>
                        <a:rPr lang="cs-CZ" sz="1100" u="none" strike="noStrike">
                          <a:effectLst/>
                        </a:rPr>
                        <a:t>Oblastní ředitelství osobní dopravy</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83112</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l" fontAlgn="b"/>
                      <a:r>
                        <a:rPr lang="cs-CZ" sz="1100" u="none" strike="noStrike">
                          <a:effectLst/>
                        </a:rPr>
                        <a:t>Strojvedoucí</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l" fontAlgn="b"/>
                      <a:r>
                        <a:rPr lang="cs-CZ" sz="1100" u="none" strike="noStrike">
                          <a:effectLst/>
                        </a:rPr>
                        <a:t>Udržení kvalifikace (Zkouška V-08 a návazné zkoušky k udržení kvalifikace)</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190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3401591711"/>
                  </a:ext>
                </a:extLst>
              </a:tr>
              <a:tr h="41910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 pohraničního provozu D-100, D-101, D-102, D-103  (&gt;=  1)</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190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3870325984"/>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způsobilosti ZZD-06  (&gt;=  1)</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190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407468497"/>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způsobilosti ETCS (&gt;=  1)</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190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040743677"/>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Rozsah sítí SART, VUŽ, PDV</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190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2940297405"/>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2 trakce (trakce E + M)</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370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733602281"/>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Režim "bez rozpisu směn na vyrovnávací období"  </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560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2718327884"/>
                  </a:ext>
                </a:extLst>
              </a:tr>
              <a:tr h="41910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Režim 0-0/S - specifický způsob odbavení cestujících</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930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782632945"/>
                  </a:ext>
                </a:extLst>
              </a:tr>
              <a:tr h="428625">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pl-PL" sz="1100" u="none" strike="noStrike">
                          <a:effectLst/>
                        </a:rPr>
                        <a:t>Taktová doprava - obraty do 20 minut</a:t>
                      </a:r>
                      <a:endParaRPr lang="pl-PL"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370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3200733143"/>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Praxe</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2650290004"/>
                  </a:ext>
                </a:extLst>
              </a:tr>
              <a:tr h="219075">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Beznehodovost</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dirty="0">
                          <a:effectLst/>
                        </a:rPr>
                        <a:t>930 Kč</a:t>
                      </a:r>
                      <a:endParaRPr lang="cs-CZ" sz="1100" b="0" i="0" u="none" strike="noStrike" dirty="0">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2220964011"/>
                  </a:ext>
                </a:extLst>
              </a:tr>
            </a:tbl>
          </a:graphicData>
        </a:graphic>
      </p:graphicFrame>
    </p:spTree>
    <p:extLst>
      <p:ext uri="{BB962C8B-B14F-4D97-AF65-F5344CB8AC3E}">
        <p14:creationId xmlns:p14="http://schemas.microsoft.com/office/powerpoint/2010/main" val="2031973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ohodnocení – fixní ukazatel</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19</a:t>
            </a:fld>
            <a:endParaRPr lang="cs-CZ" dirty="0"/>
          </a:p>
        </p:txBody>
      </p:sp>
      <p:graphicFrame>
        <p:nvGraphicFramePr>
          <p:cNvPr id="6" name="Zástupný symbol pro obsah 5"/>
          <p:cNvGraphicFramePr>
            <a:graphicFrameLocks noGrp="1"/>
          </p:cNvGraphicFramePr>
          <p:nvPr>
            <p:ph sz="quarter" idx="17"/>
          </p:nvPr>
        </p:nvGraphicFramePr>
        <p:xfrm>
          <a:off x="1250950" y="1886744"/>
          <a:ext cx="6642100" cy="3907155"/>
        </p:xfrm>
        <a:graphic>
          <a:graphicData uri="http://schemas.openxmlformats.org/drawingml/2006/table">
            <a:tbl>
              <a:tblPr>
                <a:tableStyleId>{5C22544A-7EE6-4342-B048-85BDC9FD1C3A}</a:tableStyleId>
              </a:tblPr>
              <a:tblGrid>
                <a:gridCol w="989654">
                  <a:extLst>
                    <a:ext uri="{9D8B030D-6E8A-4147-A177-3AD203B41FA5}">
                      <a16:colId xmlns:a16="http://schemas.microsoft.com/office/drawing/2014/main" val="3105729806"/>
                    </a:ext>
                  </a:extLst>
                </a:gridCol>
                <a:gridCol w="545578">
                  <a:extLst>
                    <a:ext uri="{9D8B030D-6E8A-4147-A177-3AD203B41FA5}">
                      <a16:colId xmlns:a16="http://schemas.microsoft.com/office/drawing/2014/main" val="2620143460"/>
                    </a:ext>
                  </a:extLst>
                </a:gridCol>
                <a:gridCol w="1243411">
                  <a:extLst>
                    <a:ext uri="{9D8B030D-6E8A-4147-A177-3AD203B41FA5}">
                      <a16:colId xmlns:a16="http://schemas.microsoft.com/office/drawing/2014/main" val="1178868495"/>
                    </a:ext>
                  </a:extLst>
                </a:gridCol>
                <a:gridCol w="2845255">
                  <a:extLst>
                    <a:ext uri="{9D8B030D-6E8A-4147-A177-3AD203B41FA5}">
                      <a16:colId xmlns:a16="http://schemas.microsoft.com/office/drawing/2014/main" val="1846032079"/>
                    </a:ext>
                  </a:extLst>
                </a:gridCol>
                <a:gridCol w="1018202">
                  <a:extLst>
                    <a:ext uri="{9D8B030D-6E8A-4147-A177-3AD203B41FA5}">
                      <a16:colId xmlns:a16="http://schemas.microsoft.com/office/drawing/2014/main" val="2544684203"/>
                    </a:ext>
                  </a:extLst>
                </a:gridCol>
              </a:tblGrid>
              <a:tr h="628650">
                <a:tc>
                  <a:txBody>
                    <a:bodyPr/>
                    <a:lstStyle/>
                    <a:p>
                      <a:pPr algn="ctr" fontAlgn="b"/>
                      <a:r>
                        <a:rPr lang="cs-CZ" sz="1100" u="none" strike="noStrike">
                          <a:effectLst/>
                        </a:rPr>
                        <a:t>Oblastní ředitelství osobní dopravy</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51121</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l" fontAlgn="b"/>
                      <a:r>
                        <a:rPr lang="cs-CZ" sz="1100" u="none" strike="noStrike">
                          <a:effectLst/>
                        </a:rPr>
                        <a:t>Vlakvedoucí osobních vlaků (POOV)</a:t>
                      </a:r>
                      <a:endParaRPr lang="cs-CZ" sz="1100" b="1" i="0" u="none" strike="noStrike">
                        <a:solidFill>
                          <a:srgbClr val="000000"/>
                        </a:solidFill>
                        <a:effectLst/>
                        <a:latin typeface="Arial Narrow" panose="020B0606020202030204" pitchFamily="34" charset="0"/>
                      </a:endParaRPr>
                    </a:p>
                  </a:txBody>
                  <a:tcPr marL="9525" marR="9525" marT="9525" marB="0" anchor="b"/>
                </a:tc>
                <a:tc>
                  <a:txBody>
                    <a:bodyPr/>
                    <a:lstStyle/>
                    <a:p>
                      <a:pPr algn="l" fontAlgn="b"/>
                      <a:r>
                        <a:rPr lang="cs-CZ" sz="1100" u="none" strike="noStrike">
                          <a:effectLst/>
                        </a:rPr>
                        <a:t>Zkoušky způsobilosti z IDS (&gt; 0 &lt;= 5)</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400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794899858"/>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Zkoušky způsobilosti z IDS (&gt; 5)</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530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2398873660"/>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způsobilosti ZZD-06  (&gt; 0 &lt;= 2)</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130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032584914"/>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způsobilosti ZZD-06  (&gt; 2)</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265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3618387676"/>
                  </a:ext>
                </a:extLst>
              </a:tr>
              <a:tr h="41910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Udržení kvalifikace (Zkouška O-04 a návazné zkoušky k udržení kvalifikace)</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400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082271097"/>
                  </a:ext>
                </a:extLst>
              </a:tr>
              <a:tr h="41910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Zkouška z pohraničního provozu D-100, D-101, D-102, D-103  (&gt;= 1)</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130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4008395065"/>
                  </a:ext>
                </a:extLst>
              </a:tr>
              <a:tr h="41910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Zkoušky z pohraničního provozu D-100, D-101, D-102, D-103  (&gt;= 2) - alespoň 2 státy</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265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4052123072"/>
                  </a:ext>
                </a:extLst>
              </a:tr>
              <a:tr h="6286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Znalost cizího jazyka na úrovni min A1 (potvrzeno certifikátem) (pokud není zohledněna v tarifním stupni)</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265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176880868"/>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Patrové jednotky a vozy</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400 Kč</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757327791"/>
                  </a:ext>
                </a:extLst>
              </a:tr>
              <a:tr h="209550">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Praxe</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703980918"/>
                  </a:ext>
                </a:extLst>
              </a:tr>
              <a:tr h="219075">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Režim "bez rozpisu směn na vyrovnávací období"  </a:t>
                      </a:r>
                      <a:endParaRPr lang="cs-CZ" sz="1100" b="0" i="0" u="none" strike="noStrike">
                        <a:solidFill>
                          <a:srgbClr val="000000"/>
                        </a:solidFill>
                        <a:effectLst/>
                        <a:latin typeface="Arial Narrow" panose="020B0606020202030204" pitchFamily="34" charset="0"/>
                      </a:endParaRPr>
                    </a:p>
                  </a:txBody>
                  <a:tcPr marL="9525" marR="9525" marT="9525" marB="0" anchor="b"/>
                </a:tc>
                <a:tc>
                  <a:txBody>
                    <a:bodyPr/>
                    <a:lstStyle/>
                    <a:p>
                      <a:pPr algn="ctr" fontAlgn="b"/>
                      <a:r>
                        <a:rPr lang="cs-CZ" sz="1100" u="none" strike="noStrike" dirty="0">
                          <a:effectLst/>
                        </a:rPr>
                        <a:t>400 Kč</a:t>
                      </a:r>
                      <a:endParaRPr lang="cs-CZ" sz="1100" b="0" i="0" u="none" strike="noStrike" dirty="0">
                        <a:solidFill>
                          <a:srgbClr val="000000"/>
                        </a:solidFill>
                        <a:effectLst/>
                        <a:latin typeface="Arial Narrow" panose="020B0606020202030204" pitchFamily="34" charset="0"/>
                      </a:endParaRPr>
                    </a:p>
                  </a:txBody>
                  <a:tcPr marL="9525" marR="9525" marT="9525" marB="0" anchor="b"/>
                </a:tc>
                <a:extLst>
                  <a:ext uri="{0D108BD9-81ED-4DB2-BD59-A6C34878D82A}">
                    <a16:rowId xmlns:a16="http://schemas.microsoft.com/office/drawing/2014/main" val="1357230830"/>
                  </a:ext>
                </a:extLst>
              </a:tr>
            </a:tbl>
          </a:graphicData>
        </a:graphic>
      </p:graphicFrame>
    </p:spTree>
    <p:extLst>
      <p:ext uri="{BB962C8B-B14F-4D97-AF65-F5344CB8AC3E}">
        <p14:creationId xmlns:p14="http://schemas.microsoft.com/office/powerpoint/2010/main" val="313721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p:cNvSpPr>
            <a:spLocks noGrp="1"/>
          </p:cNvSpPr>
          <p:nvPr>
            <p:ph type="title"/>
          </p:nvPr>
        </p:nvSpPr>
        <p:spPr>
          <a:xfrm>
            <a:off x="360363" y="360000"/>
            <a:ext cx="8424000" cy="820407"/>
          </a:xfrm>
        </p:spPr>
        <p:txBody>
          <a:bodyPr>
            <a:normAutofit fontScale="90000"/>
          </a:bodyPr>
          <a:lstStyle/>
          <a:p>
            <a:r>
              <a:rPr lang="x-none" dirty="0"/>
              <a:t>BOZP</a:t>
            </a:r>
            <a:r>
              <a:rPr lang="x-none" strike="sngStrike" dirty="0"/>
              <a:t> </a:t>
            </a:r>
            <a:r>
              <a:rPr lang="cs-CZ" strike="sngStrike" dirty="0"/>
              <a:t>- </a:t>
            </a:r>
            <a:r>
              <a:rPr lang="cs-CZ" dirty="0"/>
              <a:t>Bezpečnost a ochrana zdraví při práci a pracovní prostředí</a:t>
            </a:r>
            <a:br>
              <a:rPr lang="cs-CZ" dirty="0"/>
            </a:br>
            <a:br>
              <a:rPr lang="cs-CZ" dirty="0"/>
            </a:br>
            <a:endParaRPr lang="cs-CZ" dirty="0"/>
          </a:p>
        </p:txBody>
      </p:sp>
      <p:sp>
        <p:nvSpPr>
          <p:cNvPr id="16" name="Zástupný symbol pro obsah 15"/>
          <p:cNvSpPr>
            <a:spLocks noGrp="1"/>
          </p:cNvSpPr>
          <p:nvPr>
            <p:ph sz="quarter" idx="17"/>
          </p:nvPr>
        </p:nvSpPr>
        <p:spPr/>
        <p:txBody>
          <a:bodyPr anchor="ctr"/>
          <a:lstStyle/>
          <a:p>
            <a:r>
              <a:rPr lang="cs-CZ" b="0" dirty="0"/>
              <a:t>Zaměstnavatel zabezpečí částku ve výši nejméně </a:t>
            </a:r>
            <a:r>
              <a:rPr lang="cs-CZ" dirty="0"/>
              <a:t>55 mil. Kč </a:t>
            </a:r>
            <a:r>
              <a:rPr lang="cs-CZ" b="0" dirty="0"/>
              <a:t>k zajištění BOZP a ke zlepšení pracovních a sociálních podmínek na pracovištích zaměstnavatele. </a:t>
            </a:r>
            <a:r>
              <a:rPr lang="cs-CZ" dirty="0"/>
              <a:t>Z této částky bude 45 mil. Kč centralizováno</a:t>
            </a:r>
            <a:r>
              <a:rPr lang="cs-CZ" b="0" dirty="0"/>
              <a:t> a rozhodovat o nich bude společná pracovní skupina složená ze zástupců smluvních stran. Realizace těchto sjednaných závazků se řídí platnou směrnicí k zajištění přípravy plnění a sledování akcí BOZP a ke zlepšení pracovních a sociálních podmínek. Plán zabezpečení této oblasti bude na základě požadavků organizačních složek a po projednání s místně příslušnými odborovými organizacemi zpracován na úseku lidských zdrojů, oddělení zkoušek, kvalifikací a BOZP, který bude pravidelně k 15. 7. 2024 a k 15. 1. 2025 předkládat odborovým organizacím čerpání předmětných finančních prostředků. </a:t>
            </a:r>
          </a:p>
          <a:p>
            <a:pPr lvl="1"/>
            <a:endParaRPr lang="cs-CZ" dirty="0"/>
          </a:p>
          <a:p>
            <a:pPr lvl="1"/>
            <a:endParaRPr lang="cs-CZ" dirty="0"/>
          </a:p>
        </p:txBody>
      </p:sp>
      <p:sp>
        <p:nvSpPr>
          <p:cNvPr id="23" name="Zástupný symbol pro datum 22"/>
          <p:cNvSpPr>
            <a:spLocks noGrp="1"/>
          </p:cNvSpPr>
          <p:nvPr>
            <p:ph type="dt" sz="half" idx="14"/>
          </p:nvPr>
        </p:nvSpPr>
        <p:spPr/>
        <p:txBody>
          <a:bodyPr/>
          <a:lstStyle/>
          <a:p>
            <a:fld id="{F5AE71B8-8DF8-4700-AA99-036B3588BD28}" type="datetime4">
              <a:rPr lang="cs-CZ" smtClean="0"/>
              <a:t>14. března 2024</a:t>
            </a:fld>
            <a:endParaRPr lang="cs-CZ"/>
          </a:p>
        </p:txBody>
      </p:sp>
      <p:sp>
        <p:nvSpPr>
          <p:cNvPr id="24" name="Zástupný symbol pro číslo snímku 23"/>
          <p:cNvSpPr>
            <a:spLocks noGrp="1"/>
          </p:cNvSpPr>
          <p:nvPr>
            <p:ph type="sldNum" sz="quarter" idx="16"/>
          </p:nvPr>
        </p:nvSpPr>
        <p:spPr/>
        <p:txBody>
          <a:bodyPr/>
          <a:lstStyle/>
          <a:p>
            <a:pPr algn="l"/>
            <a:r>
              <a:rPr lang="cs-CZ"/>
              <a:t>Strana </a:t>
            </a:r>
            <a:fld id="{16492D80-8647-4927-9515-61DAC1B6EF2E}" type="slidenum">
              <a:rPr lang="cs-CZ" smtClean="0"/>
              <a:pPr algn="l"/>
              <a:t>2</a:t>
            </a:fld>
            <a:endParaRPr lang="cs-CZ" dirty="0"/>
          </a:p>
        </p:txBody>
      </p:sp>
    </p:spTree>
    <p:extLst>
      <p:ext uri="{BB962C8B-B14F-4D97-AF65-F5344CB8AC3E}">
        <p14:creationId xmlns:p14="http://schemas.microsoft.com/office/powerpoint/2010/main" val="1595427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ohodnocení – fixní ukazatel</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20</a:t>
            </a:fld>
            <a:endParaRPr lang="cs-CZ" dirty="0"/>
          </a:p>
        </p:txBody>
      </p:sp>
      <p:graphicFrame>
        <p:nvGraphicFramePr>
          <p:cNvPr id="6" name="Zástupný symbol pro obsah 5"/>
          <p:cNvGraphicFramePr>
            <a:graphicFrameLocks noGrp="1"/>
          </p:cNvGraphicFramePr>
          <p:nvPr>
            <p:ph sz="quarter" idx="17"/>
            <p:extLst>
              <p:ext uri="{D42A27DB-BD31-4B8C-83A1-F6EECF244321}">
                <p14:modId xmlns:p14="http://schemas.microsoft.com/office/powerpoint/2010/main" val="483879753"/>
              </p:ext>
            </p:extLst>
          </p:nvPr>
        </p:nvGraphicFramePr>
        <p:xfrm>
          <a:off x="1729046" y="897776"/>
          <a:ext cx="5877098" cy="4921136"/>
        </p:xfrm>
        <a:graphic>
          <a:graphicData uri="http://schemas.openxmlformats.org/drawingml/2006/table">
            <a:tbl>
              <a:tblPr>
                <a:tableStyleId>{5C22544A-7EE6-4342-B048-85BDC9FD1C3A}</a:tableStyleId>
              </a:tblPr>
              <a:tblGrid>
                <a:gridCol w="875671">
                  <a:extLst>
                    <a:ext uri="{9D8B030D-6E8A-4147-A177-3AD203B41FA5}">
                      <a16:colId xmlns:a16="http://schemas.microsoft.com/office/drawing/2014/main" val="1748813561"/>
                    </a:ext>
                  </a:extLst>
                </a:gridCol>
                <a:gridCol w="482742">
                  <a:extLst>
                    <a:ext uri="{9D8B030D-6E8A-4147-A177-3AD203B41FA5}">
                      <a16:colId xmlns:a16="http://schemas.microsoft.com/office/drawing/2014/main" val="2718377178"/>
                    </a:ext>
                  </a:extLst>
                </a:gridCol>
                <a:gridCol w="1100201">
                  <a:extLst>
                    <a:ext uri="{9D8B030D-6E8A-4147-A177-3AD203B41FA5}">
                      <a16:colId xmlns:a16="http://schemas.microsoft.com/office/drawing/2014/main" val="1959057655"/>
                    </a:ext>
                  </a:extLst>
                </a:gridCol>
                <a:gridCol w="2517553">
                  <a:extLst>
                    <a:ext uri="{9D8B030D-6E8A-4147-A177-3AD203B41FA5}">
                      <a16:colId xmlns:a16="http://schemas.microsoft.com/office/drawing/2014/main" val="3855841046"/>
                    </a:ext>
                  </a:extLst>
                </a:gridCol>
                <a:gridCol w="900931">
                  <a:extLst>
                    <a:ext uri="{9D8B030D-6E8A-4147-A177-3AD203B41FA5}">
                      <a16:colId xmlns:a16="http://schemas.microsoft.com/office/drawing/2014/main" val="739032922"/>
                    </a:ext>
                  </a:extLst>
                </a:gridCol>
              </a:tblGrid>
              <a:tr h="477399">
                <a:tc>
                  <a:txBody>
                    <a:bodyPr/>
                    <a:lstStyle/>
                    <a:p>
                      <a:pPr algn="ctr" fontAlgn="b"/>
                      <a:r>
                        <a:rPr lang="cs-CZ" sz="800" u="none" strike="noStrike">
                          <a:effectLst/>
                        </a:rPr>
                        <a:t>Oblastní centrum údržby</a:t>
                      </a:r>
                      <a:endParaRPr lang="cs-CZ" sz="800" b="1"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 </a:t>
                      </a:r>
                      <a:endParaRPr lang="cs-CZ" sz="800" b="1" i="0" u="none" strike="noStrike">
                        <a:solidFill>
                          <a:srgbClr val="000000"/>
                        </a:solidFill>
                        <a:effectLst/>
                        <a:latin typeface="Arial Narrow" panose="020B0606020202030204" pitchFamily="34" charset="0"/>
                      </a:endParaRPr>
                    </a:p>
                  </a:txBody>
                  <a:tcPr marL="6755" marR="6755" marT="6755" marB="0" anchor="b"/>
                </a:tc>
                <a:tc>
                  <a:txBody>
                    <a:bodyPr/>
                    <a:lstStyle/>
                    <a:p>
                      <a:pPr algn="l" fontAlgn="b"/>
                      <a:r>
                        <a:rPr lang="cs-CZ" sz="800" u="none" strike="noStrike">
                          <a:effectLst/>
                        </a:rPr>
                        <a:t>všechny KZAM s tarifní mzdou (mimo RG čety)</a:t>
                      </a:r>
                      <a:endParaRPr lang="cs-CZ" sz="800" b="1" i="0" u="none" strike="noStrike">
                        <a:solidFill>
                          <a:srgbClr val="000000"/>
                        </a:solidFill>
                        <a:effectLst/>
                        <a:latin typeface="Arial Narrow" panose="020B0606020202030204" pitchFamily="34" charset="0"/>
                      </a:endParaRPr>
                    </a:p>
                  </a:txBody>
                  <a:tcPr marL="6755" marR="6755" marT="6755" marB="0" anchor="b"/>
                </a:tc>
                <a:tc>
                  <a:txBody>
                    <a:bodyPr/>
                    <a:lstStyle/>
                    <a:p>
                      <a:pPr algn="l" fontAlgn="b"/>
                      <a:r>
                        <a:rPr lang="cs-CZ" sz="800" u="none" strike="noStrike">
                          <a:effectLst/>
                        </a:rPr>
                        <a:t>Řidič referent</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260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3408001092"/>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Jeřábník-vazač</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260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872101660"/>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Zvedáky/přesuvna/hříž</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260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4241034686"/>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Vozíky (manipulační technika)</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260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721684981"/>
                  </a:ext>
                </a:extLst>
              </a:tr>
              <a:tr h="268341">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Údržba vlakových zabezpečovačů do úrovně P1</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260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015879381"/>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Defektoskopie (vizuální)</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369281380"/>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Lepení - kvalifikace EAB - praktik</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3945002739"/>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Klimatizace (vzduchotechnika)</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3629743528"/>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Stacionární zkoušení</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595708798"/>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Obsluha posunovadel ŽKV</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318343995"/>
                  </a:ext>
                </a:extLst>
              </a:tr>
              <a:tr h="318266">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Údržba protipožárních systémů detekce a hašení požárů na ŽKV</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239948121"/>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pl-PL" sz="800" u="none" strike="noStrike">
                          <a:effectLst/>
                        </a:rPr>
                        <a:t>Řidič profesní (nad 3,5 t)</a:t>
                      </a:r>
                      <a:endParaRPr lang="pl-PL"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185334478"/>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Bezpečnostní poradce RID</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520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053782050"/>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Svařování dle EN</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142017219"/>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Údržba rychloměrů</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44140306"/>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Údržba pneumatické výstroje</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486065101"/>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Znalost jazyků nutná pro výkon práce </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716433859"/>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Podúrovňový soustruh, CNC, kolejové váhy</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274482964"/>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Regálový zakladač</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780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699973579"/>
                  </a:ext>
                </a:extLst>
              </a:tr>
              <a:tr h="268341">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Údržba vlakových zabezpečovačů nad úroveň P1</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1 040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339598743"/>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Obsluha zkušebních stavů tlakové brzdy</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1 040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748533335"/>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Defektoskopie (UT/MT/PT)</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1 300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837784378"/>
                  </a:ext>
                </a:extLst>
              </a:tr>
              <a:tr h="159133">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Provádění údržby ETCS</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1 300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167281096"/>
                  </a:ext>
                </a:extLst>
              </a:tr>
              <a:tr h="398895">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Vzdálená diagnostika, nastavování el. řídících systémů a vyhodnocování dat, ISC, datové přenosy</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a:effectLst/>
                        </a:rPr>
                        <a:t>1 300 Kč</a:t>
                      </a:r>
                      <a:endParaRPr lang="cs-CZ" sz="800" b="0" i="0" u="none" strike="noStrike">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3235780120"/>
                  </a:ext>
                </a:extLst>
              </a:tr>
              <a:tr h="166367">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 </a:t>
                      </a:r>
                      <a:endParaRPr lang="cs-CZ" sz="800" b="0"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cs-CZ" sz="800" u="none" strike="noStrike">
                          <a:effectLst/>
                        </a:rPr>
                        <a:t>Praxe</a:t>
                      </a:r>
                      <a:endParaRPr lang="cs-CZ" sz="800" b="0" i="0" u="none" strike="noStrike">
                        <a:solidFill>
                          <a:srgbClr val="000000"/>
                        </a:solidFill>
                        <a:effectLst/>
                        <a:latin typeface="Arial Narrow" panose="020B0606020202030204" pitchFamily="34" charset="0"/>
                      </a:endParaRPr>
                    </a:p>
                  </a:txBody>
                  <a:tcPr marL="6755" marR="6755" marT="6755" marB="0" anchor="b"/>
                </a:tc>
                <a:tc>
                  <a:txBody>
                    <a:bodyPr/>
                    <a:lstStyle/>
                    <a:p>
                      <a:pPr algn="ctr" fontAlgn="b"/>
                      <a:r>
                        <a:rPr lang="cs-CZ" sz="800" u="none" strike="noStrike" dirty="0">
                          <a:effectLst/>
                        </a:rPr>
                        <a:t> </a:t>
                      </a:r>
                      <a:endParaRPr lang="cs-CZ" sz="800" b="0" i="0" u="none" strike="noStrike" dirty="0">
                        <a:solidFill>
                          <a:srgbClr val="000000"/>
                        </a:solidFill>
                        <a:effectLst/>
                        <a:latin typeface="Arial Narrow" panose="020B0606020202030204" pitchFamily="34" charset="0"/>
                      </a:endParaRPr>
                    </a:p>
                  </a:txBody>
                  <a:tcPr marL="6755" marR="6755" marT="6755" marB="0" anchor="b"/>
                </a:tc>
                <a:extLst>
                  <a:ext uri="{0D108BD9-81ED-4DB2-BD59-A6C34878D82A}">
                    <a16:rowId xmlns:a16="http://schemas.microsoft.com/office/drawing/2014/main" val="2525397520"/>
                  </a:ext>
                </a:extLst>
              </a:tr>
            </a:tbl>
          </a:graphicData>
        </a:graphic>
      </p:graphicFrame>
    </p:spTree>
    <p:extLst>
      <p:ext uri="{BB962C8B-B14F-4D97-AF65-F5344CB8AC3E}">
        <p14:creationId xmlns:p14="http://schemas.microsoft.com/office/powerpoint/2010/main" val="579100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Smlouvy o mzdě</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21</a:t>
            </a:fld>
            <a:endParaRPr lang="cs-CZ" dirty="0"/>
          </a:p>
        </p:txBody>
      </p:sp>
      <p:sp>
        <p:nvSpPr>
          <p:cNvPr id="5" name="Zástupný symbol pro obsah 4"/>
          <p:cNvSpPr>
            <a:spLocks noGrp="1"/>
          </p:cNvSpPr>
          <p:nvPr>
            <p:ph sz="quarter" idx="17"/>
          </p:nvPr>
        </p:nvSpPr>
        <p:spPr/>
        <p:txBody>
          <a:bodyPr anchor="ctr"/>
          <a:lstStyle/>
          <a:p>
            <a:r>
              <a:rPr lang="cs-CZ" b="0" dirty="0"/>
              <a:t>Podmínky pro uzavření smlouvy o mzdě jsou stanoveny </a:t>
            </a:r>
            <a:r>
              <a:rPr lang="cs-CZ" dirty="0"/>
              <a:t>Směrnicí pro obsazování pracovních míst </a:t>
            </a:r>
            <a:r>
              <a:rPr lang="cs-CZ" b="0" dirty="0"/>
              <a:t>(Příloha č. 2 a Příloha č.3). Nedojde-li k uzavření smlouvy o mzdě, zaměstnanec se zařadí do příslušného tarifního stupně a jeho odměňování se řídí k tomu příslušnými ustanoveními tohoto řádu. Tento postup nelze použít u těch zaměstnání (pracovních činností), u kterých se výše mzdy stanoví pouze na základě smlouvy o mzdě. U zaměstnanců v zaměstnání podle předchozí věty tohoto odstavce, výši mzdy určí zaměstnavatel mzdovým výměrem v souladu s vnitřním předpisem zaměstnavatele.</a:t>
            </a:r>
          </a:p>
          <a:p>
            <a:endParaRPr lang="cs-CZ" dirty="0"/>
          </a:p>
        </p:txBody>
      </p:sp>
    </p:spTree>
    <p:extLst>
      <p:ext uri="{BB962C8B-B14F-4D97-AF65-F5344CB8AC3E}">
        <p14:creationId xmlns:p14="http://schemas.microsoft.com/office/powerpoint/2010/main" val="332038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Smlouvy o mzdě</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22</a:t>
            </a:fld>
            <a:endParaRPr lang="cs-CZ" dirty="0"/>
          </a:p>
        </p:txBody>
      </p:sp>
      <p:sp>
        <p:nvSpPr>
          <p:cNvPr id="5" name="Zástupný symbol pro obsah 4"/>
          <p:cNvSpPr>
            <a:spLocks noGrp="1"/>
          </p:cNvSpPr>
          <p:nvPr>
            <p:ph sz="quarter" idx="17"/>
          </p:nvPr>
        </p:nvSpPr>
        <p:spPr>
          <a:xfrm>
            <a:off x="240145" y="997528"/>
            <a:ext cx="8645237" cy="4867564"/>
          </a:xfrm>
        </p:spPr>
        <p:txBody>
          <a:bodyPr anchor="ctr">
            <a:normAutofit/>
          </a:bodyPr>
          <a:lstStyle/>
          <a:p>
            <a:r>
              <a:rPr lang="cs-CZ" b="0" dirty="0"/>
              <a:t>Zaměstnancům v rámci smlouvy o mzdě bude navržena mzda ve výši odpovídající jejich pracovnímu zařazení. U zaměstnání, u kterých je v Katalogu prací uvedena i výše tarifního stupně 1 – 16, se navrhuje mzda odpovídající zařazení dle Katalogu prací. U zaměstnání, u kterých je v Katalogu prací stanovena pouze smluvní mzda (S) se navrhuje mzda odpovídající mzdovému zařazení dle Přílohy č. 3, této Směrnice.</a:t>
            </a:r>
          </a:p>
          <a:p>
            <a:r>
              <a:rPr lang="cs-CZ" b="0" dirty="0"/>
              <a:t>Pokud nedojde k uzavření smlouvy o mzdě u zaměstnání, u kterých je v Katalogu prací stanoven tarifní stupeň 1- 16, zařadí se zaměstnanec do příslušného tarifního stupně a jeho odměňování se řídí ustanovením Přílohy č. 2 PKS ČD, a.s., v platném znění. </a:t>
            </a:r>
          </a:p>
          <a:p>
            <a:r>
              <a:rPr lang="cs-CZ" b="0" dirty="0"/>
              <a:t>Pokud nedojde k uzavření smlouvy o mzdě u zaměstnání, u kterých je v Katalogu prací stanovena pouze smluvní mzda (S) a výše mzdy se proto sjednává pouze smlouvou o mzdě, mzdu určí zaměstnavatel mzdovým výměrem dle níže uvedených pravidel.:</a:t>
            </a:r>
          </a:p>
          <a:p>
            <a:endParaRPr lang="cs-CZ" dirty="0"/>
          </a:p>
        </p:txBody>
      </p:sp>
    </p:spTree>
    <p:extLst>
      <p:ext uri="{BB962C8B-B14F-4D97-AF65-F5344CB8AC3E}">
        <p14:creationId xmlns:p14="http://schemas.microsoft.com/office/powerpoint/2010/main" val="3536473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Smlouvy o mzdě</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23</a:t>
            </a:fld>
            <a:endParaRPr lang="cs-CZ" dirty="0"/>
          </a:p>
        </p:txBody>
      </p:sp>
      <p:sp>
        <p:nvSpPr>
          <p:cNvPr id="5" name="Zástupný symbol pro obsah 4"/>
          <p:cNvSpPr>
            <a:spLocks noGrp="1"/>
          </p:cNvSpPr>
          <p:nvPr>
            <p:ph sz="quarter" idx="17"/>
          </p:nvPr>
        </p:nvSpPr>
        <p:spPr>
          <a:xfrm>
            <a:off x="360363" y="1305222"/>
            <a:ext cx="8423637" cy="4316412"/>
          </a:xfrm>
        </p:spPr>
        <p:txBody>
          <a:bodyPr anchor="ctr"/>
          <a:lstStyle/>
          <a:p>
            <a:r>
              <a:rPr lang="cs-CZ" u="sng" dirty="0"/>
              <a:t>Zaměstnanci, jejichž výše mzdy byla před účinností změny Katalogu prací, kterou bylo stanoveno, že jejich výše mzdy se stanoví pouze na základě smlouvy o mzdě, určena mzdovým výměrem dle mzdového tarifu </a:t>
            </a:r>
          </a:p>
          <a:p>
            <a:pPr marL="342900" indent="-342900">
              <a:buAutoNum type="arabicPeriod"/>
            </a:pPr>
            <a:endParaRPr lang="cs-CZ" b="0" dirty="0"/>
          </a:p>
          <a:p>
            <a:r>
              <a:rPr lang="cs-CZ" b="0" dirty="0"/>
              <a:t>V případě neuzavření smlouvy o mzdě se mzda na následující období určí mzdovým výměrem ve výši stávajícího tarifního stupně, ve kterém je zaměstnanec ke dni vydání mzdového výměru zařazen. Zaměstnanci nepřísluší osobní ohodnocení dle článku 8, Přílohy č. 2 PKS ČD, a.s., v platném znění. </a:t>
            </a:r>
          </a:p>
          <a:p>
            <a:endParaRPr lang="cs-CZ" b="0" dirty="0"/>
          </a:p>
          <a:p>
            <a:r>
              <a:rPr lang="cs-CZ" u="sng" dirty="0"/>
              <a:t>Zaměstnanci, kteří měli mzdu sjednanou smlouvou o mzdě</a:t>
            </a:r>
          </a:p>
          <a:p>
            <a:endParaRPr lang="cs-CZ" b="0" dirty="0"/>
          </a:p>
          <a:p>
            <a:r>
              <a:rPr lang="cs-CZ" b="0" dirty="0"/>
              <a:t>V případě neuzavření následné smlouvy o mzdě se mzda na následující období určí mzdovým výměrem ve výši, která odpovídá mzdovému zařazení v rámci pracovní pozice na základě mzdového zařazení uvedeného v Příloze č. 3, této Směrnice. Zaměstnanci nepřísluší osobní ohodnocení dle článku 8, Přílohy č. 2 PKS ČD, a.s., v platném znění. </a:t>
            </a:r>
          </a:p>
          <a:p>
            <a:endParaRPr lang="cs-CZ" b="0" dirty="0"/>
          </a:p>
          <a:p>
            <a:endParaRPr lang="cs-CZ" dirty="0"/>
          </a:p>
        </p:txBody>
      </p:sp>
    </p:spTree>
    <p:extLst>
      <p:ext uri="{BB962C8B-B14F-4D97-AF65-F5344CB8AC3E}">
        <p14:creationId xmlns:p14="http://schemas.microsoft.com/office/powerpoint/2010/main" val="1340907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Smlouvy o mzdě</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24</a:t>
            </a:fld>
            <a:endParaRPr lang="cs-CZ" dirty="0"/>
          </a:p>
        </p:txBody>
      </p:sp>
      <p:pic>
        <p:nvPicPr>
          <p:cNvPr id="6" name="Zástupný symbol pro obsah 5"/>
          <p:cNvPicPr>
            <a:picLocks noGrp="1" noChangeAspect="1"/>
          </p:cNvPicPr>
          <p:nvPr>
            <p:ph sz="quarter" idx="17"/>
          </p:nvPr>
        </p:nvPicPr>
        <p:blipFill>
          <a:blip r:embed="rId2"/>
          <a:stretch>
            <a:fillRect/>
          </a:stretch>
        </p:blipFill>
        <p:spPr>
          <a:xfrm>
            <a:off x="609600" y="988292"/>
            <a:ext cx="7786255" cy="4947372"/>
          </a:xfrm>
          <a:prstGeom prst="rect">
            <a:avLst/>
          </a:prstGeom>
        </p:spPr>
      </p:pic>
    </p:spTree>
    <p:extLst>
      <p:ext uri="{BB962C8B-B14F-4D97-AF65-F5344CB8AC3E}">
        <p14:creationId xmlns:p14="http://schemas.microsoft.com/office/powerpoint/2010/main" val="2824624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Dohody mimo pracovní poměr – DPP nebo DPČ</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25</a:t>
            </a:fld>
            <a:endParaRPr lang="cs-CZ" dirty="0"/>
          </a:p>
        </p:txBody>
      </p:sp>
      <p:sp>
        <p:nvSpPr>
          <p:cNvPr id="5" name="Zástupný symbol pro obsah 4"/>
          <p:cNvSpPr>
            <a:spLocks noGrp="1"/>
          </p:cNvSpPr>
          <p:nvPr>
            <p:ph sz="quarter" idx="17"/>
          </p:nvPr>
        </p:nvSpPr>
        <p:spPr>
          <a:xfrm>
            <a:off x="226654" y="941901"/>
            <a:ext cx="8691418" cy="5043055"/>
          </a:xfrm>
        </p:spPr>
        <p:txBody>
          <a:bodyPr anchor="ctr">
            <a:normAutofit fontScale="85000" lnSpcReduction="10000"/>
          </a:bodyPr>
          <a:lstStyle/>
          <a:p>
            <a:r>
              <a:rPr lang="cs-CZ" b="0" dirty="0"/>
              <a:t>Při výkonu práce na základě dohody o provedení práce nebo dohody o pracovní činnosti je zaměstnavatel povinen </a:t>
            </a:r>
            <a:r>
              <a:rPr lang="cs-CZ" dirty="0"/>
              <a:t>předem rozvrhnout zaměstnanci pracovní dobu v písemném rozvrhu pracovní doby a seznámit s ním nebo s jeho změnou zaměstnance nejpozději 24 hodin před začátkem směny nebo období, na něž je pracovní doba rozvržena, pokud se nedohodne se zaměstnancem na jiné době seznámení.</a:t>
            </a:r>
          </a:p>
          <a:p>
            <a:endParaRPr lang="cs-CZ" b="0" dirty="0"/>
          </a:p>
          <a:p>
            <a:r>
              <a:rPr lang="cs-CZ" b="0" dirty="0"/>
              <a:t>Zaměstnancům, se kterými je uzavřena dohoda o provedení práce nebo dohoda o pracovní činnosti, přísluší ke sjednané odměně současně: </a:t>
            </a:r>
          </a:p>
          <a:p>
            <a:r>
              <a:rPr lang="cs-CZ" b="0" dirty="0"/>
              <a:t> </a:t>
            </a:r>
          </a:p>
          <a:p>
            <a:pPr marL="285750" lvl="0" indent="-285750">
              <a:buFont typeface="Arial" panose="020B0604020202020204" pitchFamily="34" charset="0"/>
              <a:buChar char="•"/>
            </a:pPr>
            <a:r>
              <a:rPr lang="cs-CZ" dirty="0"/>
              <a:t>Příplatek za práci v noci ve výši 13 % průměrného výdělku.</a:t>
            </a:r>
          </a:p>
          <a:p>
            <a:pPr marL="285750" lvl="0" indent="-285750">
              <a:buFont typeface="Arial" panose="020B0604020202020204" pitchFamily="34" charset="0"/>
              <a:buChar char="•"/>
            </a:pPr>
            <a:r>
              <a:rPr lang="cs-CZ" dirty="0"/>
              <a:t>Příplatek za práci o sobotách a nedělích ve výši 15 % průměrného výdělku.</a:t>
            </a:r>
          </a:p>
          <a:p>
            <a:pPr marL="285750" lvl="0" indent="-285750">
              <a:buFont typeface="Arial" panose="020B0604020202020204" pitchFamily="34" charset="0"/>
              <a:buChar char="•"/>
            </a:pPr>
            <a:r>
              <a:rPr lang="cs-CZ" dirty="0"/>
              <a:t>Náhrada mzdy za svátek a příplatek dle § 115, odst. 2 ZP.</a:t>
            </a:r>
          </a:p>
          <a:p>
            <a:pPr marL="285750" lvl="0" indent="-285750">
              <a:buFont typeface="Arial" panose="020B0604020202020204" pitchFamily="34" charset="0"/>
              <a:buChar char="•"/>
            </a:pPr>
            <a:r>
              <a:rPr lang="cs-CZ" dirty="0"/>
              <a:t>Mzda a příplatek za práci ve ztíženém pracovním prostředí dle § 117 ZP.</a:t>
            </a:r>
          </a:p>
          <a:p>
            <a:pPr marL="285750" lvl="0" indent="-285750">
              <a:buFont typeface="Arial" panose="020B0604020202020204" pitchFamily="34" charset="0"/>
              <a:buChar char="•"/>
            </a:pPr>
            <a:r>
              <a:rPr lang="cs-CZ" dirty="0"/>
              <a:t>Dovolená při splnění podmínek daných ustanovením § 211 až § 213 ZP a § 216 až § 222 ZP.</a:t>
            </a:r>
          </a:p>
          <a:p>
            <a:pPr marL="285750" lvl="0" indent="-285750">
              <a:buFont typeface="Arial" panose="020B0604020202020204" pitchFamily="34" charset="0"/>
              <a:buChar char="•"/>
            </a:pPr>
            <a:r>
              <a:rPr lang="cs-CZ" dirty="0"/>
              <a:t>Příplatek za dělenou směnu ve výši 50 % průměrného výdělku.</a:t>
            </a:r>
          </a:p>
          <a:p>
            <a:pPr marL="285750" lvl="0" indent="-285750">
              <a:buFont typeface="Arial" panose="020B0604020202020204" pitchFamily="34" charset="0"/>
              <a:buChar char="•"/>
            </a:pPr>
            <a:r>
              <a:rPr lang="cs-CZ" dirty="0"/>
              <a:t>Příplatek za nepravidelný nástup ve výši 150,- Kč za odpracovanou směnu.</a:t>
            </a:r>
          </a:p>
          <a:p>
            <a:pPr marL="285750" lvl="0" indent="-285750">
              <a:buFont typeface="Arial" panose="020B0604020202020204" pitchFamily="34" charset="0"/>
              <a:buChar char="•"/>
            </a:pPr>
            <a:r>
              <a:rPr lang="cs-CZ" dirty="0"/>
              <a:t>Kompenzace za obtížnost pracovního režimu při výkonu složeném ze dvou směn s odpočinkem ve výši 250,- Kč za každý plánovaný výkon složený ze dvou směn s odpočinkem.</a:t>
            </a:r>
          </a:p>
          <a:p>
            <a:pPr marL="285750" lvl="0" indent="-285750">
              <a:buFont typeface="Arial" panose="020B0604020202020204" pitchFamily="34" charset="0"/>
              <a:buChar char="•"/>
            </a:pPr>
            <a:r>
              <a:rPr lang="cs-CZ" dirty="0"/>
              <a:t>Odměna za zabránění úniku tržeb.</a:t>
            </a:r>
          </a:p>
          <a:p>
            <a:endParaRPr lang="cs-CZ" dirty="0"/>
          </a:p>
        </p:txBody>
      </p:sp>
    </p:spTree>
    <p:extLst>
      <p:ext uri="{BB962C8B-B14F-4D97-AF65-F5344CB8AC3E}">
        <p14:creationId xmlns:p14="http://schemas.microsoft.com/office/powerpoint/2010/main" val="2253075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Dohody mimo pracovní poměr – DPP nebo DPČ</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26</a:t>
            </a:fld>
            <a:endParaRPr lang="cs-CZ" dirty="0"/>
          </a:p>
        </p:txBody>
      </p:sp>
      <p:sp>
        <p:nvSpPr>
          <p:cNvPr id="5" name="Zástupný symbol pro obsah 4"/>
          <p:cNvSpPr>
            <a:spLocks noGrp="1"/>
          </p:cNvSpPr>
          <p:nvPr>
            <p:ph sz="quarter" idx="17"/>
          </p:nvPr>
        </p:nvSpPr>
        <p:spPr>
          <a:xfrm>
            <a:off x="226654" y="868218"/>
            <a:ext cx="8691418" cy="4913745"/>
          </a:xfrm>
        </p:spPr>
        <p:txBody>
          <a:bodyPr>
            <a:normAutofit/>
          </a:bodyPr>
          <a:lstStyle/>
          <a:p>
            <a:r>
              <a:rPr lang="cs-CZ" b="0" dirty="0"/>
              <a:t>Pro účely dovolené činí délka týdenní pracovní doby zaměstnance pracujícího na základě dohody o provedení práce nebo dohody o pracovní činnosti </a:t>
            </a:r>
            <a:r>
              <a:rPr lang="cs-CZ" dirty="0"/>
              <a:t>20 hodin týdně.</a:t>
            </a:r>
          </a:p>
          <a:p>
            <a:endParaRPr lang="cs-CZ" b="0" dirty="0"/>
          </a:p>
          <a:p>
            <a:r>
              <a:rPr lang="cs-CZ" b="0" dirty="0"/>
              <a:t>Zaměstnancům, se kterými je uzavřena dohoda o provedení práce nebo dohoda o pracovní činnosti, </a:t>
            </a:r>
            <a:r>
              <a:rPr lang="cs-CZ" dirty="0"/>
              <a:t>nepřísluší:</a:t>
            </a:r>
            <a:r>
              <a:rPr lang="cs-CZ" b="0" dirty="0"/>
              <a:t> </a:t>
            </a:r>
          </a:p>
          <a:p>
            <a:r>
              <a:rPr lang="cs-CZ" b="0" dirty="0"/>
              <a:t> </a:t>
            </a:r>
          </a:p>
          <a:p>
            <a:pPr marL="285750" lvl="0" indent="-285750">
              <a:buFont typeface="Arial" panose="020B0604020202020204" pitchFamily="34" charset="0"/>
              <a:buChar char="•"/>
            </a:pPr>
            <a:r>
              <a:rPr lang="cs-CZ" b="0" dirty="0"/>
              <a:t>Mzda za práci přesčas.</a:t>
            </a:r>
          </a:p>
          <a:p>
            <a:pPr marL="285750" lvl="0" indent="-285750">
              <a:buFont typeface="Arial" panose="020B0604020202020204" pitchFamily="34" charset="0"/>
              <a:buChar char="•"/>
            </a:pPr>
            <a:r>
              <a:rPr lang="cs-CZ" b="0" dirty="0"/>
              <a:t>Osobní ohodnocení.</a:t>
            </a:r>
          </a:p>
          <a:p>
            <a:pPr marL="285750" lvl="0" indent="-285750">
              <a:buFont typeface="Arial" panose="020B0604020202020204" pitchFamily="34" charset="0"/>
              <a:buChar char="•"/>
            </a:pPr>
            <a:r>
              <a:rPr lang="cs-CZ" b="0" dirty="0"/>
              <a:t>Mimořádné odměny.</a:t>
            </a:r>
          </a:p>
          <a:p>
            <a:pPr marL="285750" lvl="0" indent="-285750">
              <a:buFont typeface="Arial" panose="020B0604020202020204" pitchFamily="34" charset="0"/>
              <a:buChar char="•"/>
            </a:pPr>
            <a:r>
              <a:rPr lang="cs-CZ" b="0" dirty="0"/>
              <a:t>Odměňování při prostojích.</a:t>
            </a:r>
          </a:p>
          <a:p>
            <a:pPr marL="285750" lvl="0" indent="-285750">
              <a:buFont typeface="Arial" panose="020B0604020202020204" pitchFamily="34" charset="0"/>
              <a:buChar char="•"/>
            </a:pPr>
            <a:r>
              <a:rPr lang="cs-CZ" b="0" dirty="0"/>
              <a:t>Odměňování při nepříznivých povětrnostních vlivech a jejich důsledcích.</a:t>
            </a:r>
          </a:p>
          <a:p>
            <a:pPr marL="285750" lvl="0" indent="-285750">
              <a:buFont typeface="Arial" panose="020B0604020202020204" pitchFamily="34" charset="0"/>
              <a:buChar char="•"/>
            </a:pPr>
            <a:r>
              <a:rPr lang="cs-CZ" b="0" dirty="0"/>
              <a:t>Mzda při převedení na jinou práci.</a:t>
            </a:r>
          </a:p>
          <a:p>
            <a:pPr marL="285750" lvl="0" indent="-285750">
              <a:buFont typeface="Arial" panose="020B0604020202020204" pitchFamily="34" charset="0"/>
              <a:buChar char="•"/>
            </a:pPr>
            <a:r>
              <a:rPr lang="cs-CZ" b="0" dirty="0"/>
              <a:t>Odměňování při mimořádné události.</a:t>
            </a:r>
          </a:p>
          <a:p>
            <a:pPr marL="285750" lvl="0" indent="-285750">
              <a:buFont typeface="Arial" panose="020B0604020202020204" pitchFamily="34" charset="0"/>
              <a:buChar char="•"/>
            </a:pPr>
            <a:r>
              <a:rPr lang="cs-CZ" b="0" dirty="0"/>
              <a:t>Odměňování při nařízených lékařských prohlídkách.</a:t>
            </a:r>
          </a:p>
          <a:p>
            <a:pPr marL="285750" lvl="0" indent="-285750">
              <a:buFont typeface="Arial" panose="020B0604020202020204" pitchFamily="34" charset="0"/>
              <a:buChar char="•"/>
            </a:pPr>
            <a:r>
              <a:rPr lang="cs-CZ" dirty="0"/>
              <a:t>Odměňování účasti na školení, přezkušování, studiu při zaměstnání a rekvalifikaci – </a:t>
            </a:r>
            <a:r>
              <a:rPr lang="cs-CZ" i="1" dirty="0"/>
              <a:t>pouze u DPP odměňovaných měsíční odměnou</a:t>
            </a:r>
            <a:r>
              <a:rPr lang="cs-CZ" dirty="0"/>
              <a:t>.</a:t>
            </a:r>
          </a:p>
          <a:p>
            <a:pPr marL="285750" lvl="0" indent="-285750">
              <a:buFont typeface="Arial" panose="020B0604020202020204" pitchFamily="34" charset="0"/>
              <a:buChar char="•"/>
            </a:pPr>
            <a:r>
              <a:rPr lang="cs-CZ" b="0" dirty="0"/>
              <a:t>Odměna za pracovní pohotovost.</a:t>
            </a:r>
          </a:p>
          <a:p>
            <a:pPr marL="285750" lvl="0" indent="-285750">
              <a:buFont typeface="Arial" panose="020B0604020202020204" pitchFamily="34" charset="0"/>
              <a:buChar char="•"/>
            </a:pPr>
            <a:r>
              <a:rPr lang="cs-CZ" b="0" dirty="0"/>
              <a:t>Odměna za flexibilitu.</a:t>
            </a:r>
          </a:p>
          <a:p>
            <a:endParaRPr lang="cs-CZ" dirty="0"/>
          </a:p>
        </p:txBody>
      </p:sp>
    </p:spTree>
    <p:extLst>
      <p:ext uri="{BB962C8B-B14F-4D97-AF65-F5344CB8AC3E}">
        <p14:creationId xmlns:p14="http://schemas.microsoft.com/office/powerpoint/2010/main" val="1699688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Příplatek za nepravidelný nástup</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27</a:t>
            </a:fld>
            <a:endParaRPr lang="cs-CZ" dirty="0"/>
          </a:p>
        </p:txBody>
      </p:sp>
      <p:sp>
        <p:nvSpPr>
          <p:cNvPr id="5" name="Zástupný symbol pro obsah 4"/>
          <p:cNvSpPr>
            <a:spLocks noGrp="1"/>
          </p:cNvSpPr>
          <p:nvPr>
            <p:ph sz="quarter" idx="17"/>
          </p:nvPr>
        </p:nvSpPr>
        <p:spPr/>
        <p:txBody>
          <a:bodyPr anchor="ctr"/>
          <a:lstStyle/>
          <a:p>
            <a:endParaRPr lang="cs-CZ" dirty="0"/>
          </a:p>
          <a:p>
            <a:r>
              <a:rPr lang="cs-CZ" sz="2000" b="0" dirty="0"/>
              <a:t>Příplatek ve výši </a:t>
            </a:r>
            <a:r>
              <a:rPr lang="cs-CZ" sz="2000" dirty="0"/>
              <a:t>150,- Kč/směna </a:t>
            </a:r>
            <a:r>
              <a:rPr lang="cs-CZ" sz="2000" b="0" dirty="0"/>
              <a:t>se poskytuje za každou odpracovanou směnu</a:t>
            </a:r>
            <a:r>
              <a:rPr lang="cs-CZ" sz="2000" dirty="0"/>
              <a:t>, v níž je začátek směny nebo konec směny v době mezi 22:00 hod. až 5:30 hod. </a:t>
            </a:r>
            <a:r>
              <a:rPr lang="cs-CZ" sz="2000" b="0" dirty="0"/>
              <a:t>Příplatek se poskytne při výkonu práce přesčas nad stanovenou pracovní dobu pouze v případě, pokud nařízená nebo dohodnutá práce přesčas svým charakterem odpovídá původně plánované směně.</a:t>
            </a:r>
          </a:p>
          <a:p>
            <a:endParaRPr lang="cs-CZ" dirty="0"/>
          </a:p>
        </p:txBody>
      </p:sp>
    </p:spTree>
    <p:extLst>
      <p:ext uri="{BB962C8B-B14F-4D97-AF65-F5344CB8AC3E}">
        <p14:creationId xmlns:p14="http://schemas.microsoft.com/office/powerpoint/2010/main" val="1180032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Stravování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28</a:t>
            </a:fld>
            <a:endParaRPr lang="cs-CZ" dirty="0"/>
          </a:p>
        </p:txBody>
      </p:sp>
      <p:sp>
        <p:nvSpPr>
          <p:cNvPr id="5" name="Zástupný symbol pro obsah 4"/>
          <p:cNvSpPr>
            <a:spLocks noGrp="1"/>
          </p:cNvSpPr>
          <p:nvPr>
            <p:ph sz="quarter" idx="17"/>
          </p:nvPr>
        </p:nvSpPr>
        <p:spPr/>
        <p:txBody>
          <a:bodyPr anchor="ctr"/>
          <a:lstStyle/>
          <a:p>
            <a:endParaRPr lang="cs-CZ" dirty="0"/>
          </a:p>
          <a:p>
            <a:r>
              <a:rPr lang="cs-CZ" sz="2000" b="0" dirty="0"/>
              <a:t>Nelze-li umožnit stravování způsobem uvedeným v bodě 1, článku 1 Přílohy č. 4 (teplá strava), může vedoucí organizační složky umožnit stravování </a:t>
            </a:r>
            <a:r>
              <a:rPr lang="cs-CZ" sz="2000" dirty="0"/>
              <a:t>eStravenkou v hodnotě kreditu 70,- Kč/směna</a:t>
            </a:r>
            <a:r>
              <a:rPr lang="cs-CZ" sz="2000" b="0" dirty="0"/>
              <a:t>.</a:t>
            </a:r>
          </a:p>
          <a:p>
            <a:endParaRPr lang="cs-CZ" sz="2000" b="0" dirty="0"/>
          </a:p>
          <a:p>
            <a:r>
              <a:rPr lang="cs-CZ" sz="2000" b="0" dirty="0"/>
              <a:t>Při zajišťování stravování prostřednictvím eStravenkou je stanovena úhrada </a:t>
            </a:r>
            <a:r>
              <a:rPr lang="cs-CZ" sz="2000" dirty="0"/>
              <a:t>z nákladů organizačních složek ČD ve výši 95 % ceny </a:t>
            </a:r>
            <a:r>
              <a:rPr lang="cs-CZ" sz="2000" b="0" dirty="0"/>
              <a:t>jednoho hlavního jídla (bez DPH u plátců této daně). </a:t>
            </a:r>
            <a:r>
              <a:rPr lang="cs-CZ" sz="2000" dirty="0"/>
              <a:t>Z prostředků Sociálního fo</a:t>
            </a:r>
            <a:r>
              <a:rPr lang="cs-CZ" sz="2000" b="0" dirty="0"/>
              <a:t>ndu ČD, a.s., bude zaměstnavatel poskytovat příspěvek </a:t>
            </a:r>
            <a:r>
              <a:rPr lang="cs-CZ" sz="2000" dirty="0"/>
              <a:t>ve</a:t>
            </a:r>
            <a:r>
              <a:rPr lang="cs-CZ" sz="2000" b="0" dirty="0"/>
              <a:t> </a:t>
            </a:r>
            <a:r>
              <a:rPr lang="cs-CZ" sz="2000" dirty="0"/>
              <a:t>výši 5 % </a:t>
            </a:r>
            <a:r>
              <a:rPr lang="cs-CZ" sz="2000" b="0" dirty="0"/>
              <a:t>ceny jednoho hlavního jídla (bez DPH u plátců této daně) v průběhu jedné pracovní směny.</a:t>
            </a:r>
          </a:p>
        </p:txBody>
      </p:sp>
    </p:spTree>
    <p:extLst>
      <p:ext uri="{BB962C8B-B14F-4D97-AF65-F5344CB8AC3E}">
        <p14:creationId xmlns:p14="http://schemas.microsoft.com/office/powerpoint/2010/main" val="313881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Stravné</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29</a:t>
            </a:fld>
            <a:endParaRPr lang="cs-CZ" dirty="0"/>
          </a:p>
        </p:txBody>
      </p:sp>
      <p:sp>
        <p:nvSpPr>
          <p:cNvPr id="5" name="Zástupný symbol pro obsah 4"/>
          <p:cNvSpPr>
            <a:spLocks noGrp="1"/>
          </p:cNvSpPr>
          <p:nvPr>
            <p:ph sz="quarter" idx="17"/>
          </p:nvPr>
        </p:nvSpPr>
        <p:spPr>
          <a:xfrm>
            <a:off x="360000" y="942109"/>
            <a:ext cx="8424000" cy="5135418"/>
          </a:xfrm>
        </p:spPr>
        <p:txBody>
          <a:bodyPr>
            <a:normAutofit fontScale="25000" lnSpcReduction="20000"/>
          </a:bodyPr>
          <a:lstStyle/>
          <a:p>
            <a:endParaRPr lang="cs-CZ" dirty="0"/>
          </a:p>
          <a:p>
            <a:r>
              <a:rPr lang="cs-CZ" sz="6400" b="0" dirty="0"/>
              <a:t>Za každý kalendářní den pracovní cesty přísluší zaměstnanci stravné, které činí:</a:t>
            </a:r>
          </a:p>
          <a:p>
            <a:r>
              <a:rPr lang="cs-CZ" sz="6400" b="0" dirty="0"/>
              <a:t> </a:t>
            </a:r>
          </a:p>
          <a:p>
            <a:pPr lvl="0"/>
            <a:r>
              <a:rPr lang="x-none" sz="6400" b="0" dirty="0"/>
              <a:t>zaměstnancům, u nichž převažuje častá změna místa výkonu práce, tj. u strojvedoucích, strojvedoucích v přípravě,  </a:t>
            </a:r>
            <a:r>
              <a:rPr lang="cs-CZ" sz="6400" b="0" dirty="0"/>
              <a:t>strojvedoucích instruktorů, </a:t>
            </a:r>
            <a:r>
              <a:rPr lang="x-none" sz="6400" b="0" dirty="0"/>
              <a:t>vlakvedoucích osobních vlaků, průvodčích osobních vlaků, vedoucích stevardů SC Pendolino, stevardů SC Pendolino, průvodčích stevardů, kontrolorů vozby, vozmistrů, vlakových revizorů,  a to při řízení nebo odbavení drážních vozidel a při doprovodu vlaků:</a:t>
            </a:r>
            <a:endParaRPr lang="cs-CZ" sz="6400" b="0" dirty="0"/>
          </a:p>
          <a:p>
            <a:r>
              <a:rPr lang="cs-CZ" sz="6400" dirty="0"/>
              <a:t> </a:t>
            </a:r>
          </a:p>
          <a:p>
            <a:r>
              <a:rPr lang="cs-CZ" sz="6400" dirty="0"/>
              <a:t>153,- Kč, trvá-li pracovní cesta 5 až 12 hodin, </a:t>
            </a:r>
          </a:p>
          <a:p>
            <a:r>
              <a:rPr lang="cs-CZ" sz="6400" dirty="0"/>
              <a:t>236,- Kč, trvá-li pracovní cesta déle než 12 hodin, nejvýše však 18 hodin, </a:t>
            </a:r>
          </a:p>
          <a:p>
            <a:r>
              <a:rPr lang="cs-CZ" sz="6400" dirty="0"/>
              <a:t>367,- Kč, trvá-li pracovní cesta déle než 18 hodin.</a:t>
            </a:r>
          </a:p>
          <a:p>
            <a:r>
              <a:rPr lang="cs-CZ" sz="6400" dirty="0"/>
              <a:t> </a:t>
            </a:r>
          </a:p>
          <a:p>
            <a:pPr lvl="0"/>
            <a:r>
              <a:rPr lang="cs-CZ" sz="6400" b="0" dirty="0"/>
              <a:t>ostatním zaměstnancům:</a:t>
            </a:r>
          </a:p>
          <a:p>
            <a:r>
              <a:rPr lang="cs-CZ" sz="6400" dirty="0"/>
              <a:t> </a:t>
            </a:r>
          </a:p>
          <a:p>
            <a:r>
              <a:rPr lang="cs-CZ" sz="6400" dirty="0"/>
              <a:t>140,- Kč, trvá-li pracovní cesta 5 až 12 hodin,</a:t>
            </a:r>
          </a:p>
          <a:p>
            <a:r>
              <a:rPr lang="cs-CZ" sz="6400" dirty="0"/>
              <a:t>212,-Kč, trvá-li pracovní cesta déle než 12 hodin, nejvýše však 18 hodin,</a:t>
            </a:r>
          </a:p>
          <a:p>
            <a:r>
              <a:rPr lang="cs-CZ" sz="6400" dirty="0"/>
              <a:t>333,-Kč, trvá-li pracovní cesta déle než 18 hodin.</a:t>
            </a:r>
          </a:p>
          <a:p>
            <a:endParaRPr lang="cs-CZ" dirty="0"/>
          </a:p>
        </p:txBody>
      </p:sp>
    </p:spTree>
    <p:extLst>
      <p:ext uri="{BB962C8B-B14F-4D97-AF65-F5344CB8AC3E}">
        <p14:creationId xmlns:p14="http://schemas.microsoft.com/office/powerpoint/2010/main" val="166223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minimální délka směny</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a:t>
            </a:fld>
            <a:endParaRPr lang="cs-CZ" dirty="0"/>
          </a:p>
        </p:txBody>
      </p:sp>
      <p:sp>
        <p:nvSpPr>
          <p:cNvPr id="5" name="Zástupný symbol pro obsah 4"/>
          <p:cNvSpPr>
            <a:spLocks noGrp="1"/>
          </p:cNvSpPr>
          <p:nvPr>
            <p:ph sz="quarter" idx="17"/>
          </p:nvPr>
        </p:nvSpPr>
        <p:spPr/>
        <p:txBody>
          <a:bodyPr anchor="ctr">
            <a:normAutofit fontScale="92500"/>
          </a:bodyPr>
          <a:lstStyle/>
          <a:p>
            <a:r>
              <a:rPr lang="cs-CZ" u="sng" dirty="0">
                <a:solidFill>
                  <a:srgbClr val="FF0000"/>
                </a:solidFill>
              </a:rPr>
              <a:t>Pokud se zaměstnavatel s odborovými organizacemi na úrovni organizační složky nedohodne jinak</a:t>
            </a:r>
            <a:r>
              <a:rPr lang="cs-CZ" b="0" dirty="0"/>
              <a:t>, </a:t>
            </a:r>
            <a:r>
              <a:rPr lang="cs-CZ" dirty="0"/>
              <a:t>nesmí být při rozvržení pracovní doby do směn minimální délka směny kratší než 6:30 hodin. V případě výkonu složeného ze dvou směn s odpočinkem mimo domovskou stanici (nástupní místo u strojvedoucích), nesmí být minimální délka součtu směn kratší než 13 hodin, za podmínky, že délka první směny bude delší.</a:t>
            </a:r>
          </a:p>
          <a:p>
            <a:r>
              <a:rPr lang="cs-CZ" b="0" dirty="0"/>
              <a:t>Ustanovení o minimální délce směny neplatí v případě školení nebo jiné formy přípravy k prohloubení kvalifikace zaměstnance, nařízených lékařských prohlídek a případně psychologických vyšetření.</a:t>
            </a:r>
          </a:p>
          <a:p>
            <a:endParaRPr lang="cs-CZ" b="0" dirty="0"/>
          </a:p>
          <a:p>
            <a:r>
              <a:rPr lang="cs-CZ" b="0" dirty="0"/>
              <a:t>V případě </a:t>
            </a:r>
            <a:r>
              <a:rPr lang="cs-CZ" dirty="0"/>
              <a:t>směny zasahující do 2 kalendářních dnů nesmí být výkon práce kratší než 9 hodin</a:t>
            </a:r>
            <a:r>
              <a:rPr lang="cs-CZ" b="0" dirty="0"/>
              <a:t>. </a:t>
            </a:r>
          </a:p>
          <a:p>
            <a:r>
              <a:rPr lang="cs-CZ" b="0" dirty="0"/>
              <a:t>V případě </a:t>
            </a:r>
            <a:r>
              <a:rPr lang="cs-CZ" dirty="0"/>
              <a:t>dělené směny zasahující do 2 kalendářních dnů, může být nejkratší výkon práce 8 hodin, pokud doba rozdělení směny trvá více jak 6 hodin, maximálně však 6:59.</a:t>
            </a:r>
            <a:r>
              <a:rPr lang="cs-CZ" b="0" dirty="0"/>
              <a:t> To neplatí v případě školení nebo jiné formy přípravy k prohloubení kvalifikace zaměstnance, nařízených lékařských prohlídek a případně psychologických vyšetření. Ustanovení první věty druhého odstavce se netýká zaměstnanců drážní dopravy, kteří řídí drážní vozidlo.</a:t>
            </a:r>
          </a:p>
          <a:p>
            <a:endParaRPr lang="cs-CZ" dirty="0"/>
          </a:p>
          <a:p>
            <a:endParaRPr lang="cs-CZ" dirty="0"/>
          </a:p>
        </p:txBody>
      </p:sp>
    </p:spTree>
    <p:extLst>
      <p:ext uri="{BB962C8B-B14F-4D97-AF65-F5344CB8AC3E}">
        <p14:creationId xmlns:p14="http://schemas.microsoft.com/office/powerpoint/2010/main" val="3674799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Kondiční ozdravné pobyty</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30</a:t>
            </a:fld>
            <a:endParaRPr lang="cs-CZ" dirty="0"/>
          </a:p>
        </p:txBody>
      </p:sp>
      <p:sp>
        <p:nvSpPr>
          <p:cNvPr id="5" name="Zástupný symbol pro obsah 4"/>
          <p:cNvSpPr>
            <a:spLocks noGrp="1"/>
          </p:cNvSpPr>
          <p:nvPr>
            <p:ph sz="quarter" idx="17"/>
          </p:nvPr>
        </p:nvSpPr>
        <p:spPr>
          <a:xfrm>
            <a:off x="360363" y="1204363"/>
            <a:ext cx="8424000" cy="4316412"/>
          </a:xfrm>
        </p:spPr>
        <p:txBody>
          <a:bodyPr anchor="ctr"/>
          <a:lstStyle/>
          <a:p>
            <a:pPr marL="285750" lvl="0" indent="-285750">
              <a:buFont typeface="Wingdings" panose="05000000000000000000" pitchFamily="2" charset="2"/>
              <a:buChar char="Ø"/>
            </a:pPr>
            <a:r>
              <a:rPr lang="cs-CZ" b="0" dirty="0"/>
              <a:t>V délce </a:t>
            </a:r>
            <a:r>
              <a:rPr lang="cs-CZ" dirty="0"/>
              <a:t>13 dnů </a:t>
            </a:r>
            <a:r>
              <a:rPr lang="cs-CZ" b="0" dirty="0"/>
              <a:t>zaměstnancům uvedených v příloze č. 5. 1. této PKS,</a:t>
            </a:r>
          </a:p>
          <a:p>
            <a:pPr marL="285750" lvl="0" indent="-285750">
              <a:buFont typeface="Wingdings" panose="05000000000000000000" pitchFamily="2" charset="2"/>
              <a:buChar char="Ø"/>
            </a:pPr>
            <a:r>
              <a:rPr lang="cs-CZ" b="0" dirty="0"/>
              <a:t>V délce </a:t>
            </a:r>
            <a:r>
              <a:rPr lang="cs-CZ" dirty="0"/>
              <a:t>7 dnů </a:t>
            </a:r>
            <a:r>
              <a:rPr lang="cs-CZ" b="0" dirty="0"/>
              <a:t>zaměstnancům uvedených v příloze č. 5. 2. této PKS. Náhrada mzdy za KOP u zaměstnanců s nárokem na dodatkové volno bude poskytnuta po vyčerpání </a:t>
            </a:r>
            <a:r>
              <a:rPr lang="cs-CZ" dirty="0"/>
              <a:t>3 dnů dovolené.</a:t>
            </a:r>
          </a:p>
          <a:p>
            <a:pPr lvl="0"/>
            <a:endParaRPr lang="cs-CZ" b="0" dirty="0"/>
          </a:p>
          <a:p>
            <a:r>
              <a:rPr lang="cs-CZ" b="0" dirty="0"/>
              <a:t>Zaměstnanec se bude v rámci KOP finančně spolupodílet na úhradě nákladů spojených se zajištěním KOP ve výši </a:t>
            </a:r>
            <a:r>
              <a:rPr lang="cs-CZ" dirty="0"/>
              <a:t>100,- Kč za každý absolvovaný pobytový den. </a:t>
            </a:r>
            <a:r>
              <a:rPr lang="cs-CZ" b="0" dirty="0"/>
              <a:t>Není-li se zaměstnancem dohodnuto jinak, úhrada se provádí jednorázovou srážkou ze mzdy po absolvování KOP. V případě, že zaměstnanci nelze z důvodu insolvence nebo exekučního řízení provést srážku ze mzdy, provede se úhrada nákladů KOP hotovostní platbou před nástupem na KOP.</a:t>
            </a:r>
          </a:p>
          <a:p>
            <a:endParaRPr lang="cs-CZ" dirty="0"/>
          </a:p>
        </p:txBody>
      </p:sp>
    </p:spTree>
    <p:extLst>
      <p:ext uri="{BB962C8B-B14F-4D97-AF65-F5344CB8AC3E}">
        <p14:creationId xmlns:p14="http://schemas.microsoft.com/office/powerpoint/2010/main" val="499722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fond ČD, a.s., na rok 2024</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31</a:t>
            </a:fld>
            <a:endParaRPr lang="cs-CZ" dirty="0"/>
          </a:p>
        </p:txBody>
      </p:sp>
      <p:sp>
        <p:nvSpPr>
          <p:cNvPr id="5" name="Zástupný symbol pro obsah 4"/>
          <p:cNvSpPr>
            <a:spLocks noGrp="1"/>
          </p:cNvSpPr>
          <p:nvPr>
            <p:ph sz="quarter" idx="17"/>
          </p:nvPr>
        </p:nvSpPr>
        <p:spPr>
          <a:xfrm>
            <a:off x="221673" y="979055"/>
            <a:ext cx="8709891" cy="5015345"/>
          </a:xfrm>
        </p:spPr>
        <p:txBody>
          <a:bodyPr anchor="ctr">
            <a:normAutofit/>
          </a:bodyPr>
          <a:lstStyle/>
          <a:p>
            <a:r>
              <a:rPr lang="cs-CZ" sz="1800" b="0" dirty="0"/>
              <a:t>SF ČD je tvořen v souladu s § 11 zákona č. 77/2002 Sb., v platném znění, přídělem ve výši </a:t>
            </a:r>
            <a:r>
              <a:rPr lang="cs-CZ" sz="1800" dirty="0"/>
              <a:t>1% z ročního objemu</a:t>
            </a:r>
            <a:r>
              <a:rPr lang="cs-CZ" sz="1800" b="0" dirty="0"/>
              <a:t> nákladů zúčtovaných na mzdy a náhrady mzdy. </a:t>
            </a:r>
            <a:r>
              <a:rPr lang="cs-CZ" sz="1800" dirty="0"/>
              <a:t>Nejméně 50% </a:t>
            </a:r>
            <a:r>
              <a:rPr lang="cs-CZ" sz="1800" b="0" dirty="0"/>
              <a:t>z přídělu </a:t>
            </a:r>
            <a:r>
              <a:rPr lang="cs-CZ" sz="1800" dirty="0"/>
              <a:t>se použije na příspěvky na produkty spoření na stáří zaměstnanců</a:t>
            </a:r>
            <a:r>
              <a:rPr lang="cs-CZ" sz="1800" b="0" dirty="0"/>
              <a:t>, které jsou osvobozeny od daně z příjmů fyzických osob.</a:t>
            </a:r>
            <a:endParaRPr lang="cs-CZ" sz="1800" dirty="0"/>
          </a:p>
          <a:p>
            <a:endParaRPr lang="cs-CZ" sz="1800" dirty="0"/>
          </a:p>
          <a:p>
            <a:pPr hangingPunct="0"/>
            <a:r>
              <a:rPr lang="cs-CZ" sz="1800" dirty="0"/>
              <a:t>Ze SF ČD lze poskytovat příspěvek na tyto položky</a:t>
            </a:r>
            <a:r>
              <a:rPr lang="cs-CZ" sz="1800" b="0" dirty="0"/>
              <a:t>: </a:t>
            </a:r>
            <a:endParaRPr lang="cs-CZ" sz="1800" dirty="0"/>
          </a:p>
          <a:p>
            <a:pPr hangingPunct="0"/>
            <a:r>
              <a:rPr lang="cs-CZ" sz="1800" b="0" dirty="0"/>
              <a:t> </a:t>
            </a:r>
            <a:endParaRPr lang="cs-CZ" sz="1800" dirty="0"/>
          </a:p>
          <a:p>
            <a:pPr marL="285750" lvl="0" indent="-285750" hangingPunct="0">
              <a:buFont typeface="Arial" panose="020B0604020202020204" pitchFamily="34" charset="0"/>
              <a:buChar char="•"/>
            </a:pPr>
            <a:r>
              <a:rPr lang="cs-CZ" sz="1800" b="0" dirty="0"/>
              <a:t>kulturní, sportovní, zájmovou a společenskou činnost,</a:t>
            </a:r>
            <a:endParaRPr lang="cs-CZ" sz="1800" dirty="0"/>
          </a:p>
          <a:p>
            <a:pPr marL="285750" lvl="0" indent="-285750" hangingPunct="0">
              <a:buFont typeface="Arial" panose="020B0604020202020204" pitchFamily="34" charset="0"/>
              <a:buChar char="•"/>
            </a:pPr>
            <a:r>
              <a:rPr lang="cs-CZ" sz="1800" b="0" dirty="0"/>
              <a:t>rekreace, zájezdy, </a:t>
            </a:r>
            <a:endParaRPr lang="cs-CZ" sz="1800" dirty="0"/>
          </a:p>
          <a:p>
            <a:pPr marL="285750" lvl="0" indent="-285750" hangingPunct="0">
              <a:buFont typeface="Arial" panose="020B0604020202020204" pitchFamily="34" charset="0"/>
              <a:buChar char="•"/>
            </a:pPr>
            <a:r>
              <a:rPr lang="cs-CZ" sz="1800" b="0" dirty="0"/>
              <a:t>tábory dětí a mládeže, léčebné a ozdravné pobyty, </a:t>
            </a:r>
            <a:endParaRPr lang="cs-CZ" sz="1800" dirty="0"/>
          </a:p>
          <a:p>
            <a:pPr marL="285750" lvl="0" indent="-285750" hangingPunct="0">
              <a:buFont typeface="Arial" panose="020B0604020202020204" pitchFamily="34" charset="0"/>
              <a:buChar char="•"/>
            </a:pPr>
            <a:r>
              <a:rPr lang="cs-CZ" sz="1800" b="0" dirty="0"/>
              <a:t>sociální výpomoci pro zaměstnance, </a:t>
            </a:r>
            <a:endParaRPr lang="cs-CZ" sz="1800" dirty="0"/>
          </a:p>
          <a:p>
            <a:pPr marL="285750" lvl="0" indent="-285750" hangingPunct="0">
              <a:buFont typeface="Arial" panose="020B0604020202020204" pitchFamily="34" charset="0"/>
              <a:buChar char="•"/>
            </a:pPr>
            <a:r>
              <a:rPr lang="cs-CZ" sz="1800" b="0" dirty="0"/>
              <a:t>sociální půjčky pro zaměstnance postižené živelnou událostí,</a:t>
            </a:r>
            <a:endParaRPr lang="cs-CZ" sz="1800" dirty="0"/>
          </a:p>
          <a:p>
            <a:pPr marL="285750" lvl="0" indent="-285750" hangingPunct="0">
              <a:buFont typeface="Arial" panose="020B0604020202020204" pitchFamily="34" charset="0"/>
              <a:buChar char="•"/>
            </a:pPr>
            <a:r>
              <a:rPr lang="cs-CZ" sz="1800" b="0" dirty="0"/>
              <a:t>výpomoc při závažné dlouhodobé nemoci,</a:t>
            </a:r>
            <a:endParaRPr lang="cs-CZ" sz="1800" dirty="0"/>
          </a:p>
          <a:p>
            <a:pPr marL="285750" lvl="0" indent="-285750" hangingPunct="0">
              <a:buFont typeface="Arial" panose="020B0604020202020204" pitchFamily="34" charset="0"/>
              <a:buChar char="•"/>
            </a:pPr>
            <a:r>
              <a:rPr lang="cs-CZ" sz="1800" b="0" dirty="0"/>
              <a:t>příspěvek na stravování zabezpečované zaměstnavatelem,</a:t>
            </a:r>
            <a:endParaRPr lang="cs-CZ" sz="1800" dirty="0"/>
          </a:p>
          <a:p>
            <a:pPr marL="285750" lvl="0" indent="-285750" hangingPunct="0">
              <a:buFont typeface="Arial" panose="020B0604020202020204" pitchFamily="34" charset="0"/>
              <a:buChar char="•"/>
            </a:pPr>
            <a:r>
              <a:rPr lang="cs-CZ" sz="1800" b="0" dirty="0"/>
              <a:t>úhradu nákladů odborových organizací, působících u ČD, jež jim vznikají v souvislosti s plněním oprávnění vyplývajících z pracovněprávních předpisů,</a:t>
            </a:r>
            <a:endParaRPr lang="cs-CZ" sz="1800" dirty="0"/>
          </a:p>
          <a:p>
            <a:pPr marL="285750" lvl="0" indent="-285750" hangingPunct="0">
              <a:buFont typeface="Arial" panose="020B0604020202020204" pitchFamily="34" charset="0"/>
              <a:buChar char="•"/>
            </a:pPr>
            <a:r>
              <a:rPr lang="cs-CZ" sz="1800" b="0" dirty="0"/>
              <a:t>na penzijní připojištění zaměstnanců,</a:t>
            </a:r>
            <a:endParaRPr lang="cs-CZ" sz="1800" dirty="0"/>
          </a:p>
          <a:p>
            <a:pPr marL="285750" lvl="0" indent="-285750" hangingPunct="0">
              <a:buFont typeface="Arial" panose="020B0604020202020204" pitchFamily="34" charset="0"/>
              <a:buChar char="•"/>
            </a:pPr>
            <a:r>
              <a:rPr lang="cs-CZ" sz="1800" b="0" dirty="0"/>
              <a:t>příspěvek do Nadačního fondu Železnice srdcem,</a:t>
            </a:r>
            <a:endParaRPr lang="cs-CZ" sz="1800" dirty="0"/>
          </a:p>
          <a:p>
            <a:endParaRPr lang="cs-CZ" dirty="0"/>
          </a:p>
        </p:txBody>
      </p:sp>
    </p:spTree>
    <p:extLst>
      <p:ext uri="{BB962C8B-B14F-4D97-AF65-F5344CB8AC3E}">
        <p14:creationId xmlns:p14="http://schemas.microsoft.com/office/powerpoint/2010/main" val="2709182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fond ČD, a.s., na rok 2024</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32</a:t>
            </a:fld>
            <a:endParaRPr lang="cs-CZ" dirty="0"/>
          </a:p>
        </p:txBody>
      </p:sp>
      <p:sp>
        <p:nvSpPr>
          <p:cNvPr id="5" name="Zástupný symbol pro obsah 4"/>
          <p:cNvSpPr>
            <a:spLocks noGrp="1"/>
          </p:cNvSpPr>
          <p:nvPr>
            <p:ph sz="quarter" idx="17"/>
          </p:nvPr>
        </p:nvSpPr>
        <p:spPr/>
        <p:txBody>
          <a:bodyPr anchor="ctr"/>
          <a:lstStyle/>
          <a:p>
            <a:endParaRPr lang="cs-CZ" dirty="0"/>
          </a:p>
          <a:p>
            <a:r>
              <a:rPr lang="cs-CZ" sz="2400" b="0" dirty="0"/>
              <a:t>Z důvodu sníženého zákonného přídělu finančních prostředků se sociální fond </a:t>
            </a:r>
            <a:r>
              <a:rPr lang="cs-CZ" sz="2400" dirty="0"/>
              <a:t>centralizuje</a:t>
            </a:r>
            <a:r>
              <a:rPr lang="cs-CZ" sz="2400" b="0" dirty="0"/>
              <a:t>. </a:t>
            </a:r>
          </a:p>
          <a:p>
            <a:r>
              <a:rPr lang="cs-CZ" sz="2400" b="0" dirty="0"/>
              <a:t>V roce 2024 se </a:t>
            </a:r>
            <a:r>
              <a:rPr lang="cs-CZ" sz="2400" dirty="0"/>
              <a:t>Sociální fondy OJ nevytváří</a:t>
            </a:r>
            <a:r>
              <a:rPr lang="cs-CZ" sz="2400" b="0" dirty="0"/>
              <a:t>. </a:t>
            </a:r>
          </a:p>
          <a:p>
            <a:r>
              <a:rPr lang="cs-CZ" sz="2400" b="0" dirty="0"/>
              <a:t>Zůstatky SF OJ z roku 2023 jsou převedeny do centrálního SF a využity v rámci tvorby rozpočtu SF na rok 2024.</a:t>
            </a:r>
          </a:p>
        </p:txBody>
      </p:sp>
    </p:spTree>
    <p:extLst>
      <p:ext uri="{BB962C8B-B14F-4D97-AF65-F5344CB8AC3E}">
        <p14:creationId xmlns:p14="http://schemas.microsoft.com/office/powerpoint/2010/main" val="2228910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Kulturní a sportovní akce</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33</a:t>
            </a:fld>
            <a:endParaRPr lang="cs-CZ" dirty="0"/>
          </a:p>
        </p:txBody>
      </p:sp>
      <p:sp>
        <p:nvSpPr>
          <p:cNvPr id="5" name="Zástupný symbol pro obsah 4"/>
          <p:cNvSpPr>
            <a:spLocks noGrp="1"/>
          </p:cNvSpPr>
          <p:nvPr>
            <p:ph sz="quarter" idx="17"/>
          </p:nvPr>
        </p:nvSpPr>
        <p:spPr/>
        <p:txBody>
          <a:bodyPr anchor="ctr"/>
          <a:lstStyle/>
          <a:p>
            <a:endParaRPr lang="cs-CZ" dirty="0"/>
          </a:p>
          <a:p>
            <a:r>
              <a:rPr lang="cs-CZ" sz="1800" b="0" dirty="0"/>
              <a:t>Ze SF ČD se přispívá na úhradu nákladů na sportovní akce USIC, ALE, C M, FISAIC a dalších kulturních, sportovních, zájmových a společenských akcí, které byly zaměstnavatelem odsouhlaseny v plánu akcí, a to v souladu se Směrnicí ČD, a.s., pro organizování a financování sportovních akcí hrazených ze SF ČD. Kulturních a sportovních akcí, které jsou pořádány odborovou organizací se mohou účastnit zaměstnanci ČD, jejich rodinní příslušníci a bývalí zaměstnanci ČD.</a:t>
            </a:r>
            <a:endParaRPr lang="cs-CZ" sz="1800" dirty="0"/>
          </a:p>
          <a:p>
            <a:endParaRPr lang="cs-CZ" dirty="0"/>
          </a:p>
        </p:txBody>
      </p:sp>
    </p:spTree>
    <p:extLst>
      <p:ext uri="{BB962C8B-B14F-4D97-AF65-F5344CB8AC3E}">
        <p14:creationId xmlns:p14="http://schemas.microsoft.com/office/powerpoint/2010/main" val="2449469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Příspěvek na rekreace CK ČD </a:t>
            </a:r>
            <a:r>
              <a:rPr lang="cs-CZ" dirty="0" err="1"/>
              <a:t>travel</a:t>
            </a:r>
            <a:r>
              <a:rPr lang="cs-CZ" dirty="0"/>
              <a:t> nebo spolupracující CK</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34</a:t>
            </a:fld>
            <a:endParaRPr lang="cs-CZ" dirty="0"/>
          </a:p>
        </p:txBody>
      </p:sp>
      <p:sp>
        <p:nvSpPr>
          <p:cNvPr id="5" name="Zástupný symbol pro obsah 4"/>
          <p:cNvSpPr>
            <a:spLocks noGrp="1"/>
          </p:cNvSpPr>
          <p:nvPr>
            <p:ph sz="quarter" idx="17"/>
          </p:nvPr>
        </p:nvSpPr>
        <p:spPr/>
        <p:txBody>
          <a:bodyPr anchor="ctr"/>
          <a:lstStyle/>
          <a:p>
            <a:pPr hangingPunct="0"/>
            <a:r>
              <a:rPr lang="cs-CZ" sz="2000" b="0" dirty="0"/>
              <a:t>Cestovní kanceláře</a:t>
            </a:r>
            <a:r>
              <a:rPr lang="cs-CZ" sz="2000" dirty="0"/>
              <a:t> </a:t>
            </a:r>
            <a:r>
              <a:rPr lang="cs-CZ" sz="2000" b="0" dirty="0"/>
              <a:t>spolupracující s Cestovní kanceláří ČD travel, s.r.o., jsou:</a:t>
            </a:r>
            <a:endParaRPr lang="cs-CZ" sz="2000" dirty="0"/>
          </a:p>
          <a:p>
            <a:pPr hangingPunct="0"/>
            <a:r>
              <a:rPr lang="cs-CZ" sz="2000" b="0" dirty="0"/>
              <a:t> </a:t>
            </a:r>
            <a:endParaRPr lang="cs-CZ" sz="2000" dirty="0"/>
          </a:p>
          <a:p>
            <a:pPr marL="342900" lvl="0" indent="-342900" hangingPunct="0">
              <a:buFont typeface="Arial" panose="020B0604020202020204" pitchFamily="34" charset="0"/>
              <a:buChar char="•"/>
            </a:pPr>
            <a:r>
              <a:rPr lang="cs-CZ" sz="2000" dirty="0"/>
              <a:t>Ave Tour </a:t>
            </a:r>
          </a:p>
          <a:p>
            <a:pPr marL="342900" lvl="0" indent="-342900" hangingPunct="0">
              <a:buFont typeface="Arial" panose="020B0604020202020204" pitchFamily="34" charset="0"/>
              <a:buChar char="•"/>
            </a:pPr>
            <a:r>
              <a:rPr lang="cs-CZ" sz="2000" dirty="0"/>
              <a:t>Azzurro Tour Operator </a:t>
            </a:r>
          </a:p>
          <a:p>
            <a:pPr marL="342900" lvl="0" indent="-342900" hangingPunct="0">
              <a:buFont typeface="Arial" panose="020B0604020202020204" pitchFamily="34" charset="0"/>
              <a:buChar char="•"/>
            </a:pPr>
            <a:r>
              <a:rPr lang="cs-CZ" sz="2000" dirty="0"/>
              <a:t>Brenna </a:t>
            </a:r>
          </a:p>
          <a:p>
            <a:pPr marL="342900" lvl="0" indent="-342900" hangingPunct="0">
              <a:buFont typeface="Arial" panose="020B0604020202020204" pitchFamily="34" charset="0"/>
              <a:buChar char="•"/>
            </a:pPr>
            <a:r>
              <a:rPr lang="cs-CZ" sz="2000" dirty="0"/>
              <a:t>Canaria travel </a:t>
            </a:r>
          </a:p>
          <a:p>
            <a:pPr marL="342900" lvl="0" indent="-342900" hangingPunct="0">
              <a:buFont typeface="Arial" panose="020B0604020202020204" pitchFamily="34" charset="0"/>
              <a:buChar char="•"/>
            </a:pPr>
            <a:r>
              <a:rPr lang="cs-CZ" sz="2000" dirty="0"/>
              <a:t>Čedok </a:t>
            </a:r>
          </a:p>
          <a:p>
            <a:pPr marL="342900" lvl="0" indent="-342900" hangingPunct="0">
              <a:buFont typeface="Arial" panose="020B0604020202020204" pitchFamily="34" charset="0"/>
              <a:buChar char="•"/>
            </a:pPr>
            <a:r>
              <a:rPr lang="cs-CZ" sz="2000" dirty="0"/>
              <a:t>Exim </a:t>
            </a:r>
          </a:p>
          <a:p>
            <a:pPr marL="342900" lvl="0" indent="-342900" hangingPunct="0">
              <a:buFont typeface="Arial" panose="020B0604020202020204" pitchFamily="34" charset="0"/>
              <a:buChar char="•"/>
            </a:pPr>
            <a:r>
              <a:rPr lang="cs-CZ" sz="2000" dirty="0"/>
              <a:t>Fischer </a:t>
            </a:r>
          </a:p>
          <a:p>
            <a:pPr marL="342900" lvl="0" indent="-342900" hangingPunct="0">
              <a:buFont typeface="Arial" panose="020B0604020202020204" pitchFamily="34" charset="0"/>
              <a:buChar char="•"/>
            </a:pPr>
            <a:r>
              <a:rPr lang="cs-CZ" sz="2000" dirty="0"/>
              <a:t>Mayer Crocus </a:t>
            </a:r>
          </a:p>
          <a:p>
            <a:pPr marL="342900" lvl="0" indent="-342900" hangingPunct="0">
              <a:buFont typeface="Arial" panose="020B0604020202020204" pitchFamily="34" charset="0"/>
              <a:buChar char="•"/>
            </a:pPr>
            <a:r>
              <a:rPr lang="cs-CZ" sz="2000" dirty="0"/>
              <a:t>Nevdama </a:t>
            </a:r>
          </a:p>
          <a:p>
            <a:pPr marL="342900" lvl="0" indent="-342900" hangingPunct="0">
              <a:buFont typeface="Arial" panose="020B0604020202020204" pitchFamily="34" charset="0"/>
              <a:buChar char="•"/>
            </a:pPr>
            <a:r>
              <a:rPr lang="cs-CZ" sz="2000" dirty="0"/>
              <a:t>Travel Family </a:t>
            </a:r>
          </a:p>
          <a:p>
            <a:pPr marL="342900" lvl="0" indent="-342900" hangingPunct="0">
              <a:buFont typeface="Arial" panose="020B0604020202020204" pitchFamily="34" charset="0"/>
              <a:buChar char="•"/>
            </a:pPr>
            <a:r>
              <a:rPr lang="cs-CZ" sz="2000" dirty="0"/>
              <a:t>TUI </a:t>
            </a:r>
          </a:p>
          <a:p>
            <a:endParaRPr lang="cs-CZ" dirty="0"/>
          </a:p>
        </p:txBody>
      </p:sp>
    </p:spTree>
    <p:extLst>
      <p:ext uri="{BB962C8B-B14F-4D97-AF65-F5344CB8AC3E}">
        <p14:creationId xmlns:p14="http://schemas.microsoft.com/office/powerpoint/2010/main" val="3311203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Příspěvek na rekreace CK ČD </a:t>
            </a:r>
            <a:r>
              <a:rPr lang="cs-CZ" dirty="0" err="1"/>
              <a:t>travel</a:t>
            </a:r>
            <a:r>
              <a:rPr lang="cs-CZ" dirty="0"/>
              <a:t> nebo spolupracující CK</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35</a:t>
            </a:fld>
            <a:endParaRPr lang="cs-CZ" dirty="0"/>
          </a:p>
        </p:txBody>
      </p:sp>
      <p:sp>
        <p:nvSpPr>
          <p:cNvPr id="5" name="Zástupný symbol pro obsah 4"/>
          <p:cNvSpPr>
            <a:spLocks noGrp="1"/>
          </p:cNvSpPr>
          <p:nvPr>
            <p:ph sz="quarter" idx="17"/>
          </p:nvPr>
        </p:nvSpPr>
        <p:spPr>
          <a:xfrm>
            <a:off x="249383" y="1062182"/>
            <a:ext cx="8654472" cy="4858327"/>
          </a:xfrm>
        </p:spPr>
        <p:txBody>
          <a:bodyPr/>
          <a:lstStyle/>
          <a:p>
            <a:endParaRPr lang="cs-CZ" dirty="0"/>
          </a:p>
          <a:p>
            <a:r>
              <a:rPr lang="cs-CZ" b="0" dirty="0"/>
              <a:t>Příspěvek na rekreaci se poskytuje </a:t>
            </a:r>
            <a:r>
              <a:rPr lang="cs-CZ" dirty="0"/>
              <a:t>1x za kalendářní rok zaměstnancům v pracovním poměru, pokud jejich pracovní poměr ke dni podání žádosti trvá alespoň 6 měsíců a dětem do skončení povinné školní docházky a poté do dosažení 19 let včetně, pokud nejsou výdělečně činní</a:t>
            </a:r>
            <a:r>
              <a:rPr lang="cs-CZ" b="0" dirty="0"/>
              <a:t> </a:t>
            </a:r>
            <a:r>
              <a:rPr lang="cs-CZ" dirty="0"/>
              <a:t>(</a:t>
            </a:r>
            <a:r>
              <a:rPr lang="cs-CZ" u="sng" dirty="0"/>
              <a:t>žádost musí být podána nejpozději v den, kdy dítě má 19. narozeniny, pokud bude žádost o příspěvek podána následující den po devatenáctých narozeninách, nemá již dítě na příspěvek nárok)</a:t>
            </a:r>
            <a:r>
              <a:rPr lang="cs-CZ" b="0" dirty="0"/>
              <a:t>. </a:t>
            </a:r>
          </a:p>
          <a:p>
            <a:r>
              <a:rPr lang="cs-CZ" b="0" dirty="0"/>
              <a:t>Rodinným příslušníkům zaměstnance, bývalým zaměstnancům ČD,a .s., a zaměstnancům, kteří pracují na základě uzavřené dohody mimo pracovní poměr (DPP, DPČ) se příspěvek na rekreaci </a:t>
            </a:r>
            <a:r>
              <a:rPr lang="cs-CZ" dirty="0"/>
              <a:t>neposkytuje.</a:t>
            </a:r>
          </a:p>
          <a:p>
            <a:endParaRPr lang="cs-CZ" dirty="0"/>
          </a:p>
          <a:p>
            <a:r>
              <a:rPr lang="cs-CZ" b="0" dirty="0"/>
              <a:t>Výše příspěvku na rekreaci činí:</a:t>
            </a:r>
          </a:p>
          <a:p>
            <a:endParaRPr lang="cs-CZ" b="0" dirty="0"/>
          </a:p>
          <a:p>
            <a:pPr lvl="0"/>
            <a:r>
              <a:rPr lang="cs-CZ" b="0" dirty="0"/>
              <a:t>U </a:t>
            </a:r>
            <a:r>
              <a:rPr lang="cs-CZ" dirty="0"/>
              <a:t>zaměstnanců</a:t>
            </a:r>
            <a:r>
              <a:rPr lang="cs-CZ" b="0" dirty="0"/>
              <a:t> - 50% ceny zájezdu, </a:t>
            </a:r>
            <a:r>
              <a:rPr lang="cs-CZ" dirty="0"/>
              <a:t>maximálně 5 000,- Kč</a:t>
            </a:r>
            <a:r>
              <a:rPr lang="cs-CZ" b="0" dirty="0"/>
              <a:t>,</a:t>
            </a:r>
          </a:p>
          <a:p>
            <a:pPr lvl="0"/>
            <a:r>
              <a:rPr lang="cs-CZ" b="0" dirty="0"/>
              <a:t>U </a:t>
            </a:r>
            <a:r>
              <a:rPr lang="cs-CZ" dirty="0"/>
              <a:t>dětí</a:t>
            </a:r>
            <a:r>
              <a:rPr lang="cs-CZ" b="0" dirty="0"/>
              <a:t> do skončení povinné školní docházky a poté do dosažení 19 let včetně, pokud nejsou výdělečně činné - 50% ceny zájezdu, </a:t>
            </a:r>
            <a:r>
              <a:rPr lang="cs-CZ" dirty="0"/>
              <a:t>maximálně 3 000,- Kč.</a:t>
            </a:r>
          </a:p>
          <a:p>
            <a:endParaRPr lang="cs-CZ" dirty="0"/>
          </a:p>
        </p:txBody>
      </p:sp>
    </p:spTree>
    <p:extLst>
      <p:ext uri="{BB962C8B-B14F-4D97-AF65-F5344CB8AC3E}">
        <p14:creationId xmlns:p14="http://schemas.microsoft.com/office/powerpoint/2010/main" val="4239639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TDM</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36</a:t>
            </a:fld>
            <a:endParaRPr lang="cs-CZ" dirty="0"/>
          </a:p>
        </p:txBody>
      </p:sp>
      <p:sp>
        <p:nvSpPr>
          <p:cNvPr id="5" name="Zástupný symbol pro obsah 4"/>
          <p:cNvSpPr>
            <a:spLocks noGrp="1"/>
          </p:cNvSpPr>
          <p:nvPr>
            <p:ph sz="quarter" idx="17"/>
          </p:nvPr>
        </p:nvSpPr>
        <p:spPr>
          <a:xfrm>
            <a:off x="221673" y="763225"/>
            <a:ext cx="8580946" cy="5286593"/>
          </a:xfrm>
        </p:spPr>
        <p:txBody>
          <a:bodyPr anchor="ctr">
            <a:normAutofit fontScale="47500" lnSpcReduction="20000"/>
          </a:bodyPr>
          <a:lstStyle/>
          <a:p>
            <a:endParaRPr lang="cs-CZ" b="0" dirty="0"/>
          </a:p>
          <a:p>
            <a:r>
              <a:rPr lang="cs-CZ" sz="2900" b="0" dirty="0"/>
              <a:t>Příspěvek na TDM nebo LOP se poskytuje </a:t>
            </a:r>
            <a:r>
              <a:rPr lang="cs-CZ" sz="2900" dirty="0"/>
              <a:t>1x za kalendářní rok </a:t>
            </a:r>
            <a:r>
              <a:rPr lang="cs-CZ" sz="2900" b="0" dirty="0"/>
              <a:t>zaměstnancům v pracovním poměru, pokud jejich pracovní poměr ke dni podání žádosti trvá alespoň 6 měsíců pro děti do skončení povinné školní docházky a poté do dosažení 19 let včetně, pokud nejsou výdělečně činní (žádost musí být podána nejpozději v den, kdy dítě má 19. narozeniny, pokud bude žádost o příspěvek podána následující den po devatenáctých narozeninách, nemá již dítě na příspěvek nárok). </a:t>
            </a:r>
          </a:p>
          <a:p>
            <a:endParaRPr lang="cs-CZ" sz="2900" b="0" dirty="0"/>
          </a:p>
          <a:p>
            <a:r>
              <a:rPr lang="cs-CZ" sz="2900" b="0" dirty="0"/>
              <a:t>Výše příspěvku na TDM nebo LOP činí:</a:t>
            </a:r>
          </a:p>
          <a:p>
            <a:pPr lvl="0"/>
            <a:r>
              <a:rPr lang="cs-CZ" sz="2900" b="0" dirty="0"/>
              <a:t>50% ceny, </a:t>
            </a:r>
            <a:r>
              <a:rPr lang="cs-CZ" sz="2900" dirty="0"/>
              <a:t>maximálně 3 000,- Kč</a:t>
            </a:r>
            <a:r>
              <a:rPr lang="cs-CZ" sz="2900" b="0" dirty="0"/>
              <a:t>,</a:t>
            </a:r>
          </a:p>
          <a:p>
            <a:endParaRPr lang="cs-CZ" sz="2900" b="0" dirty="0"/>
          </a:p>
          <a:p>
            <a:r>
              <a:rPr lang="cs-CZ" sz="2900" dirty="0"/>
              <a:t>Příspěvek se poskytuje z prostředků centrálního sociálního fondu a administraci platby pořadateli TDM za pobyt dítěte zajišťuje CK ČD travel. </a:t>
            </a:r>
          </a:p>
          <a:p>
            <a:endParaRPr lang="cs-CZ" sz="2900" b="0" dirty="0"/>
          </a:p>
          <a:p>
            <a:r>
              <a:rPr lang="cs-CZ" sz="2900" b="0" dirty="0"/>
              <a:t>Vyplněnou žádost zašlete v elektronické podobě nebo osobně určenému zaměstnanci KNLZ – skupina benefitů, který pokud splňujete podmínky poskytnutí příspěvku, vámi vyplněnou žádost ověří a odešle na CK ČD travel. Ověřenou kopii žádosti vám předá osobně nebo odešle na vámi uvedenou elektronickou adresu. Tuto ověřenou žádost odešlete pořadateli TDM nebo LOP se žádostí o vystavení faktury na celkovou částku za TDM nebo LOP a odeslání na CK ČD travel (fakturační údaje a email adresa je uvedena na žádosti). Platba za TDM bude pořadateli uhrazena CK ČD travel. CK ČD travel, Vám zašle na Vámi uvedený email, popř. adresu, fakturu k zaplacení (cena bude ponížena o výši dotace).</a:t>
            </a:r>
          </a:p>
          <a:p>
            <a:endParaRPr lang="cs-CZ" dirty="0"/>
          </a:p>
        </p:txBody>
      </p:sp>
    </p:spTree>
    <p:extLst>
      <p:ext uri="{BB962C8B-B14F-4D97-AF65-F5344CB8AC3E}">
        <p14:creationId xmlns:p14="http://schemas.microsoft.com/office/powerpoint/2010/main" val="2787056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Rekreační pobyty pro vybraná zaměstnání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37</a:t>
            </a:fld>
            <a:endParaRPr lang="cs-CZ" dirty="0"/>
          </a:p>
        </p:txBody>
      </p:sp>
      <p:sp>
        <p:nvSpPr>
          <p:cNvPr id="5" name="Zástupný symbol pro obsah 4"/>
          <p:cNvSpPr>
            <a:spLocks noGrp="1"/>
          </p:cNvSpPr>
          <p:nvPr>
            <p:ph sz="quarter" idx="17"/>
          </p:nvPr>
        </p:nvSpPr>
        <p:spPr/>
        <p:txBody>
          <a:bodyPr anchor="ctr">
            <a:normAutofit/>
          </a:bodyPr>
          <a:lstStyle/>
          <a:p>
            <a:pPr lvl="0" hangingPunct="0"/>
            <a:r>
              <a:rPr lang="cs-CZ" sz="1800" b="0" dirty="0"/>
              <a:t>Zaměstnancům, kteří mají uzavřenu pracovní smlouvu na zaměstnání </a:t>
            </a:r>
            <a:r>
              <a:rPr lang="cs-CZ" sz="1800" i="1" dirty="0"/>
              <a:t>Osobní pokladník KZAM: 42 143</a:t>
            </a:r>
            <a:r>
              <a:rPr lang="cs-CZ" sz="1800" b="0" dirty="0"/>
              <a:t>, je možno poskytnout rekreaci z katalogu ČD travel s. r. o. Stejně lze postupovat i u zaměstnání </a:t>
            </a:r>
            <a:r>
              <a:rPr lang="cs-CZ" sz="1800" i="1" dirty="0"/>
              <a:t>Strojvedoucí KZAM: 83 112, Posunovač KZAM: 83 136, Vedoucí posunu KZAM: 83 132, Vozmistr kolejových vozidel KZAM: 72 247 a Kontrolor kultury cestování KZAM:72 240</a:t>
            </a:r>
            <a:r>
              <a:rPr lang="cs-CZ" sz="1800" dirty="0"/>
              <a:t> v případě, že zaměstnanec v kalendářním roce dosáhne 60 let věku a více a v roce 2024 nemá nárok na KOP. </a:t>
            </a:r>
          </a:p>
          <a:p>
            <a:pPr hangingPunct="0"/>
            <a:r>
              <a:rPr lang="cs-CZ" sz="1800" b="0" dirty="0"/>
              <a:t> </a:t>
            </a:r>
            <a:endParaRPr lang="cs-CZ" sz="1800" dirty="0"/>
          </a:p>
          <a:p>
            <a:pPr hangingPunct="0"/>
            <a:r>
              <a:rPr lang="cs-CZ" sz="1800" b="0" dirty="0"/>
              <a:t>Na tuto rekreaci má nárok zaměstnanec, který odpracoval u ČD nepřetržitě nejméně 20 let a z toho 10 let ve výše uvedených zaměstnání.</a:t>
            </a:r>
            <a:endParaRPr lang="cs-CZ" sz="1800" dirty="0"/>
          </a:p>
          <a:p>
            <a:endParaRPr lang="cs-CZ" sz="1800" b="0" dirty="0"/>
          </a:p>
          <a:p>
            <a:r>
              <a:rPr lang="cs-CZ" sz="1800" b="0" dirty="0"/>
              <a:t>Na tuto rekreaci mají nárok také zaměstnanci, kteří mají uzavřenu pracovní smlouvu na zaměstnání s nárokem na KOP a splňují podmínku poskytnutí KOP, ale z důvodu uzavření pracovní smlouvy na kratší pracovní dobu jim KOP nemůže být poskytnuta.</a:t>
            </a:r>
            <a:endParaRPr lang="cs-CZ" sz="1800" dirty="0"/>
          </a:p>
          <a:p>
            <a:endParaRPr lang="cs-CZ" sz="1800" dirty="0"/>
          </a:p>
        </p:txBody>
      </p:sp>
    </p:spTree>
    <p:extLst>
      <p:ext uri="{BB962C8B-B14F-4D97-AF65-F5344CB8AC3E}">
        <p14:creationId xmlns:p14="http://schemas.microsoft.com/office/powerpoint/2010/main" val="3083977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Rekreační pobyty pro vybraná zaměstnání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38</a:t>
            </a:fld>
            <a:endParaRPr lang="cs-CZ" dirty="0"/>
          </a:p>
        </p:txBody>
      </p:sp>
      <p:sp>
        <p:nvSpPr>
          <p:cNvPr id="5" name="Zástupný symbol pro obsah 4"/>
          <p:cNvSpPr>
            <a:spLocks noGrp="1"/>
          </p:cNvSpPr>
          <p:nvPr>
            <p:ph sz="quarter" idx="17"/>
          </p:nvPr>
        </p:nvSpPr>
        <p:spPr/>
        <p:txBody>
          <a:bodyPr anchor="ctr"/>
          <a:lstStyle/>
          <a:p>
            <a:pPr lvl="0" hangingPunct="0"/>
            <a:r>
              <a:rPr lang="cs-CZ" sz="1800" b="0" dirty="0"/>
              <a:t>Dále se tyto rekreační pobyty poskytnou zaměstnancům, kteří mají uzavřenu pracovní smlouvu na zaměstnání </a:t>
            </a:r>
            <a:r>
              <a:rPr lang="cs-CZ" sz="1800" i="1" dirty="0"/>
              <a:t>Strojvedoucí KZAM: 83 112, Vlakvedoucí osobních vlaků KZAM: 51 121, Průvodčí osobních vlaků KZAM: 51 122, Vedoucí stevard SC Pendolino KZAM: 51 124, Stevard SC Pendolino KZAM: 51 125, Průvodčí osobních vlaků – stevard KZAM: 51 126, Posunovač KZAM: 83 136, Vedoucí posunu KZAM: 83 132, Vozmistr kolejových vozidel KZAM: 72 247, Kontrolor Kultury cestování KZAM: 72 240.</a:t>
            </a:r>
            <a:r>
              <a:rPr lang="cs-CZ" sz="1800" dirty="0"/>
              <a:t> </a:t>
            </a:r>
          </a:p>
          <a:p>
            <a:pPr hangingPunct="0"/>
            <a:r>
              <a:rPr lang="cs-CZ" sz="1800" b="0" dirty="0"/>
              <a:t> </a:t>
            </a:r>
            <a:endParaRPr lang="cs-CZ" sz="1800" dirty="0"/>
          </a:p>
          <a:p>
            <a:pPr hangingPunct="0"/>
            <a:r>
              <a:rPr lang="cs-CZ" sz="1800" b="0" dirty="0"/>
              <a:t>Zaměstnanec v uvedených zaměstnání musí splnit podmínku odpracování u ČD nepřetržitě </a:t>
            </a:r>
            <a:r>
              <a:rPr lang="cs-CZ" sz="1800" dirty="0"/>
              <a:t>minimálně 15 let a maximálně 20 let </a:t>
            </a:r>
            <a:r>
              <a:rPr lang="cs-CZ" sz="1800" b="0" dirty="0"/>
              <a:t>a z toho 10 let ve výše uvedených zaměstnání.</a:t>
            </a:r>
            <a:endParaRPr lang="cs-CZ" sz="1800" dirty="0"/>
          </a:p>
          <a:p>
            <a:endParaRPr lang="cs-CZ" dirty="0"/>
          </a:p>
        </p:txBody>
      </p:sp>
    </p:spTree>
    <p:extLst>
      <p:ext uri="{BB962C8B-B14F-4D97-AF65-F5344CB8AC3E}">
        <p14:creationId xmlns:p14="http://schemas.microsoft.com/office/powerpoint/2010/main" val="224462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Rekreační pobyty pro vybraná zaměstnání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39</a:t>
            </a:fld>
            <a:endParaRPr lang="cs-CZ" dirty="0"/>
          </a:p>
        </p:txBody>
      </p:sp>
      <p:sp>
        <p:nvSpPr>
          <p:cNvPr id="5" name="Zástupný symbol pro obsah 4"/>
          <p:cNvSpPr>
            <a:spLocks noGrp="1"/>
          </p:cNvSpPr>
          <p:nvPr>
            <p:ph sz="quarter" idx="17"/>
          </p:nvPr>
        </p:nvSpPr>
        <p:spPr/>
        <p:txBody>
          <a:bodyPr anchor="ctr">
            <a:normAutofit/>
          </a:bodyPr>
          <a:lstStyle/>
          <a:p>
            <a:r>
              <a:rPr lang="cs-CZ" sz="1800" b="0" dirty="0"/>
              <a:t>Délka této rekreace činí </a:t>
            </a:r>
            <a:r>
              <a:rPr lang="cs-CZ" sz="1800" dirty="0"/>
              <a:t>7 pobytových dnů </a:t>
            </a:r>
            <a:r>
              <a:rPr lang="cs-CZ" sz="1800" b="0" dirty="0"/>
              <a:t>a zaměstnavatel na ni </a:t>
            </a:r>
            <a:r>
              <a:rPr lang="cs-CZ" sz="1800" dirty="0"/>
              <a:t>neposkytuje pracovní volno</a:t>
            </a:r>
            <a:r>
              <a:rPr lang="cs-CZ" sz="1800" b="0" dirty="0"/>
              <a:t> (zaměstnanec musí čerpat dovolenou). </a:t>
            </a:r>
          </a:p>
          <a:p>
            <a:endParaRPr lang="cs-CZ" sz="1800" b="0" dirty="0"/>
          </a:p>
          <a:p>
            <a:r>
              <a:rPr lang="cs-CZ" sz="1800" b="0" dirty="0"/>
              <a:t>Výše příspěvku zaměstnavatele na rekreaci pro vybraná zaměstnání činí </a:t>
            </a:r>
            <a:r>
              <a:rPr lang="cs-CZ" sz="1800" dirty="0"/>
              <a:t>10 000,- Kč. </a:t>
            </a:r>
            <a:r>
              <a:rPr lang="cs-CZ" sz="1800" b="0" dirty="0"/>
              <a:t>Zbývající část z ceny rekreace hradí zaměstnanec jako spoluúčast.</a:t>
            </a:r>
          </a:p>
        </p:txBody>
      </p:sp>
    </p:spTree>
    <p:extLst>
      <p:ext uri="{BB962C8B-B14F-4D97-AF65-F5344CB8AC3E}">
        <p14:creationId xmlns:p14="http://schemas.microsoft.com/office/powerpoint/2010/main" val="2032965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vyrovnávací období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4</a:t>
            </a:fld>
            <a:endParaRPr lang="cs-CZ" dirty="0"/>
          </a:p>
        </p:txBody>
      </p:sp>
      <p:sp>
        <p:nvSpPr>
          <p:cNvPr id="5" name="Zástupný symbol pro obsah 4"/>
          <p:cNvSpPr>
            <a:spLocks noGrp="1"/>
          </p:cNvSpPr>
          <p:nvPr>
            <p:ph sz="quarter" idx="17"/>
          </p:nvPr>
        </p:nvSpPr>
        <p:spPr>
          <a:xfrm>
            <a:off x="359999" y="1163782"/>
            <a:ext cx="8567869" cy="4772630"/>
          </a:xfrm>
        </p:spPr>
        <p:txBody>
          <a:bodyPr anchor="ctr">
            <a:normAutofit fontScale="32500" lnSpcReduction="20000"/>
          </a:bodyPr>
          <a:lstStyle/>
          <a:p>
            <a:endParaRPr lang="cs-CZ" dirty="0"/>
          </a:p>
          <a:p>
            <a:r>
              <a:rPr lang="cs-CZ" sz="4900" b="0" u="sng" dirty="0"/>
              <a:t>U</a:t>
            </a:r>
            <a:r>
              <a:rPr lang="cs-CZ" b="0" u="sng" dirty="0"/>
              <a:t> </a:t>
            </a:r>
            <a:r>
              <a:rPr lang="cs-CZ" sz="4000" b="0" u="sng" dirty="0"/>
              <a:t>zaměstnanců, výrazně ovlivněných plánovanými změnami GVD se stanoví vyrovnávací období takto:</a:t>
            </a:r>
            <a:endParaRPr lang="cs-CZ" sz="4000" b="0" dirty="0"/>
          </a:p>
          <a:p>
            <a:r>
              <a:rPr lang="cs-CZ" sz="4000" b="0" dirty="0"/>
              <a:t> </a:t>
            </a:r>
          </a:p>
          <a:p>
            <a:r>
              <a:rPr lang="cs-CZ" sz="4000" dirty="0"/>
              <a:t>Od zahájení GVD 2023/2024 do 9. března 2024,</a:t>
            </a:r>
          </a:p>
          <a:p>
            <a:r>
              <a:rPr lang="cs-CZ" sz="4000" dirty="0"/>
              <a:t>od 10. března 2024 do 8. června 2024,</a:t>
            </a:r>
          </a:p>
          <a:p>
            <a:r>
              <a:rPr lang="cs-CZ" sz="4000" dirty="0"/>
              <a:t>od 9. června 2024 do 28. září 2024,</a:t>
            </a:r>
          </a:p>
          <a:p>
            <a:r>
              <a:rPr lang="cs-CZ" sz="4000" dirty="0"/>
              <a:t>od 29. září 2024 do ukončení GVD 2023/2024,</a:t>
            </a:r>
          </a:p>
          <a:p>
            <a:r>
              <a:rPr lang="cs-CZ" sz="4000" dirty="0"/>
              <a:t>od zahájení GVD 2024/2025 do 8. března 2025.</a:t>
            </a:r>
          </a:p>
          <a:p>
            <a:r>
              <a:rPr lang="cs-CZ" sz="4000" b="0" dirty="0"/>
              <a:t> </a:t>
            </a:r>
          </a:p>
          <a:p>
            <a:r>
              <a:rPr lang="cs-CZ" sz="4000" b="0" dirty="0"/>
              <a:t> </a:t>
            </a:r>
          </a:p>
          <a:p>
            <a:r>
              <a:rPr lang="cs-CZ" sz="4000" b="0" u="sng" dirty="0"/>
              <a:t>U zaměstnanců dispečerského aparátu generálního ředitelství se vyrovnávací období stanoví takto:</a:t>
            </a:r>
            <a:endParaRPr lang="cs-CZ" sz="4000" b="0" dirty="0"/>
          </a:p>
          <a:p>
            <a:r>
              <a:rPr lang="cs-CZ" sz="4000" b="0" dirty="0"/>
              <a:t> </a:t>
            </a:r>
          </a:p>
          <a:p>
            <a:r>
              <a:rPr lang="cs-CZ" sz="4000" dirty="0"/>
              <a:t>Od 1. ledna 2024 do 31. května 2024,</a:t>
            </a:r>
          </a:p>
          <a:p>
            <a:r>
              <a:rPr lang="cs-CZ" sz="4000" dirty="0"/>
              <a:t>od 1. června 2024 do 30. září 2024,</a:t>
            </a:r>
          </a:p>
          <a:p>
            <a:r>
              <a:rPr lang="cs-CZ" sz="4000" dirty="0"/>
              <a:t>od 1. října 2024 do 31. prosince 2024.</a:t>
            </a:r>
          </a:p>
          <a:p>
            <a:r>
              <a:rPr lang="cs-CZ" sz="4000" b="0" dirty="0"/>
              <a:t> </a:t>
            </a:r>
          </a:p>
          <a:p>
            <a:r>
              <a:rPr lang="cs-CZ" sz="4000" b="0" dirty="0"/>
              <a:t>V odůvodněných případech lze toto vyrovnávací období použít i u vlakových, lokomotivních čet a zaměstnanců správkárny po projednání s místně příslušnou odborovou organizací.</a:t>
            </a:r>
          </a:p>
          <a:p>
            <a:endParaRPr lang="cs-CZ" dirty="0"/>
          </a:p>
        </p:txBody>
      </p:sp>
    </p:spTree>
    <p:extLst>
      <p:ext uri="{BB962C8B-B14F-4D97-AF65-F5344CB8AC3E}">
        <p14:creationId xmlns:p14="http://schemas.microsoft.com/office/powerpoint/2010/main" val="2059453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penzijní připojištění</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40</a:t>
            </a:fld>
            <a:endParaRPr lang="cs-CZ" dirty="0"/>
          </a:p>
        </p:txBody>
      </p:sp>
      <p:sp>
        <p:nvSpPr>
          <p:cNvPr id="5" name="Zástupný symbol pro obsah 4"/>
          <p:cNvSpPr>
            <a:spLocks noGrp="1"/>
          </p:cNvSpPr>
          <p:nvPr>
            <p:ph sz="quarter" idx="17"/>
          </p:nvPr>
        </p:nvSpPr>
        <p:spPr/>
        <p:txBody>
          <a:bodyPr anchor="ctr">
            <a:normAutofit/>
          </a:bodyPr>
          <a:lstStyle/>
          <a:p>
            <a:r>
              <a:rPr lang="cs-CZ" sz="2000" b="0" dirty="0"/>
              <a:t>Na příspěvky na produkty spoření na stáří zaměstnanců se použije nejméně 50% z přídělu SF ČD na rok 2024. Výše příspěvku na penzijní připojištění se státním příspěvkem nebo na doplňkové penzijní spoření činí </a:t>
            </a:r>
            <a:r>
              <a:rPr lang="cs-CZ" sz="2000" dirty="0"/>
              <a:t>600,- Kč / zaměstnanec / kalendářní měsíc. </a:t>
            </a:r>
          </a:p>
        </p:txBody>
      </p:sp>
    </p:spTree>
    <p:extLst>
      <p:ext uri="{BB962C8B-B14F-4D97-AF65-F5344CB8AC3E}">
        <p14:creationId xmlns:p14="http://schemas.microsoft.com/office/powerpoint/2010/main" val="3926206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do Nadačního fondu Železnice srdcem</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41</a:t>
            </a:fld>
            <a:endParaRPr lang="cs-CZ" dirty="0"/>
          </a:p>
        </p:txBody>
      </p:sp>
      <p:sp>
        <p:nvSpPr>
          <p:cNvPr id="5" name="Zástupný symbol pro obsah 4"/>
          <p:cNvSpPr>
            <a:spLocks noGrp="1"/>
          </p:cNvSpPr>
          <p:nvPr>
            <p:ph sz="quarter" idx="17"/>
          </p:nvPr>
        </p:nvSpPr>
        <p:spPr/>
        <p:txBody>
          <a:bodyPr anchor="ctr"/>
          <a:lstStyle/>
          <a:p>
            <a:endParaRPr lang="cs-CZ" dirty="0"/>
          </a:p>
          <a:p>
            <a:r>
              <a:rPr lang="cs-CZ" sz="2000" b="0" dirty="0"/>
              <a:t>Zaměstnavatel se zavazuje v kalendářním roce poskytnout příspěvek ze SF ČD do Nadačního fondu Železnice srdcem ve výši </a:t>
            </a:r>
            <a:r>
              <a:rPr lang="cs-CZ" sz="2000" dirty="0"/>
              <a:t>1%</a:t>
            </a:r>
            <a:r>
              <a:rPr lang="cs-CZ" sz="2000" b="0" dirty="0"/>
              <a:t> z celkového přídělu Sociálního fondu na rok 2024.</a:t>
            </a:r>
          </a:p>
          <a:p>
            <a:endParaRPr lang="cs-CZ" dirty="0"/>
          </a:p>
          <a:p>
            <a:r>
              <a:rPr lang="cs-CZ" sz="2000" b="0" dirty="0"/>
              <a:t>Na jednání DR Nadace, které se koná 8. 2. 2024 je podáno za ČD, a.s. 5 žádostí.</a:t>
            </a:r>
          </a:p>
        </p:txBody>
      </p:sp>
    </p:spTree>
    <p:extLst>
      <p:ext uri="{BB962C8B-B14F-4D97-AF65-F5344CB8AC3E}">
        <p14:creationId xmlns:p14="http://schemas.microsoft.com/office/powerpoint/2010/main" val="14834775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Nadpis 15"/>
          <p:cNvSpPr>
            <a:spLocks noGrp="1"/>
          </p:cNvSpPr>
          <p:nvPr>
            <p:ph type="ctrTitle"/>
          </p:nvPr>
        </p:nvSpPr>
        <p:spPr/>
        <p:txBody>
          <a:bodyPr>
            <a:normAutofit fontScale="90000"/>
          </a:bodyPr>
          <a:lstStyle/>
          <a:p>
            <a:r>
              <a:rPr lang="cs-CZ" dirty="0"/>
              <a:t>Děkuji za pozornost</a:t>
            </a:r>
          </a:p>
        </p:txBody>
      </p:sp>
      <p:sp>
        <p:nvSpPr>
          <p:cNvPr id="17" name="Zástupný symbol pro text 16"/>
          <p:cNvSpPr>
            <a:spLocks noGrp="1"/>
          </p:cNvSpPr>
          <p:nvPr>
            <p:ph type="body" sz="quarter" idx="13"/>
          </p:nvPr>
        </p:nvSpPr>
        <p:spPr/>
        <p:txBody>
          <a:bodyPr/>
          <a:lstStyle/>
          <a:p>
            <a:r>
              <a:rPr lang="cs-CZ" dirty="0"/>
              <a:t>Ing. Lucie Bauerová</a:t>
            </a:r>
          </a:p>
        </p:txBody>
      </p:sp>
      <p:sp>
        <p:nvSpPr>
          <p:cNvPr id="18" name="Zástupný symbol pro text 17"/>
          <p:cNvSpPr>
            <a:spLocks noGrp="1"/>
          </p:cNvSpPr>
          <p:nvPr>
            <p:ph type="body" sz="quarter" idx="14"/>
          </p:nvPr>
        </p:nvSpPr>
        <p:spPr/>
        <p:txBody>
          <a:bodyPr/>
          <a:lstStyle/>
          <a:p>
            <a:r>
              <a:rPr lang="cs-CZ" dirty="0"/>
              <a:t>KNLZ - Vedoucí skupiny benefitů</a:t>
            </a:r>
          </a:p>
        </p:txBody>
      </p:sp>
      <p:sp>
        <p:nvSpPr>
          <p:cNvPr id="19" name="Zástupný symbol pro text 18"/>
          <p:cNvSpPr>
            <a:spLocks noGrp="1"/>
          </p:cNvSpPr>
          <p:nvPr>
            <p:ph type="body" sz="quarter" idx="15"/>
          </p:nvPr>
        </p:nvSpPr>
        <p:spPr/>
        <p:txBody>
          <a:bodyPr/>
          <a:lstStyle/>
          <a:p>
            <a:r>
              <a:rPr lang="cs-CZ" dirty="0"/>
              <a:t>České dráhy, a.s.</a:t>
            </a:r>
          </a:p>
        </p:txBody>
      </p:sp>
      <p:sp>
        <p:nvSpPr>
          <p:cNvPr id="20" name="Zástupný symbol pro text 19"/>
          <p:cNvSpPr>
            <a:spLocks noGrp="1"/>
          </p:cNvSpPr>
          <p:nvPr>
            <p:ph type="body" sz="quarter" idx="16"/>
          </p:nvPr>
        </p:nvSpPr>
        <p:spPr/>
        <p:txBody>
          <a:bodyPr/>
          <a:lstStyle/>
          <a:p>
            <a:r>
              <a:rPr lang="cs-CZ" dirty="0"/>
              <a:t>Nábřeží L. Svobody 1222, 110 15 Praha 1</a:t>
            </a:r>
          </a:p>
        </p:txBody>
      </p:sp>
      <p:sp>
        <p:nvSpPr>
          <p:cNvPr id="27" name="Zástupný symbol pro datum 26"/>
          <p:cNvSpPr>
            <a:spLocks noGrp="1"/>
          </p:cNvSpPr>
          <p:nvPr>
            <p:ph type="dt" sz="half" idx="10"/>
          </p:nvPr>
        </p:nvSpPr>
        <p:spPr/>
        <p:txBody>
          <a:bodyPr/>
          <a:lstStyle/>
          <a:p>
            <a:fld id="{BB700797-A06E-495C-985E-9FD54CB7390D}" type="datetime4">
              <a:rPr lang="cs-CZ" smtClean="0"/>
              <a:t>14. března 2024</a:t>
            </a:fld>
            <a:endParaRPr lang="cs-CZ"/>
          </a:p>
        </p:txBody>
      </p:sp>
      <p:sp>
        <p:nvSpPr>
          <p:cNvPr id="28" name="Zástupný symbol pro číslo snímku 27"/>
          <p:cNvSpPr>
            <a:spLocks noGrp="1"/>
          </p:cNvSpPr>
          <p:nvPr>
            <p:ph type="sldNum" sz="quarter" idx="12"/>
          </p:nvPr>
        </p:nvSpPr>
        <p:spPr/>
        <p:txBody>
          <a:bodyPr/>
          <a:lstStyle/>
          <a:p>
            <a:pPr algn="l"/>
            <a:r>
              <a:rPr lang="cs-CZ"/>
              <a:t>Strana </a:t>
            </a:r>
            <a:fld id="{16492D80-8647-4927-9515-61DAC1B6EF2E}" type="slidenum">
              <a:rPr lang="cs-CZ" smtClean="0"/>
              <a:pPr algn="l"/>
              <a:t>42</a:t>
            </a:fld>
            <a:endParaRPr lang="cs-CZ" dirty="0"/>
          </a:p>
        </p:txBody>
      </p:sp>
    </p:spTree>
    <p:extLst>
      <p:ext uri="{BB962C8B-B14F-4D97-AF65-F5344CB8AC3E}">
        <p14:creationId xmlns:p14="http://schemas.microsoft.com/office/powerpoint/2010/main" val="3493230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svátkové právo</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5</a:t>
            </a:fld>
            <a:endParaRPr lang="cs-CZ" dirty="0"/>
          </a:p>
        </p:txBody>
      </p:sp>
      <p:sp>
        <p:nvSpPr>
          <p:cNvPr id="5" name="Zástupný symbol pro obsah 4"/>
          <p:cNvSpPr>
            <a:spLocks noGrp="1"/>
          </p:cNvSpPr>
          <p:nvPr>
            <p:ph sz="quarter" idx="17"/>
          </p:nvPr>
        </p:nvSpPr>
        <p:spPr>
          <a:xfrm>
            <a:off x="360000" y="989215"/>
            <a:ext cx="8424000" cy="4854632"/>
          </a:xfrm>
        </p:spPr>
        <p:txBody>
          <a:bodyPr>
            <a:noAutofit/>
          </a:bodyPr>
          <a:lstStyle/>
          <a:p>
            <a:r>
              <a:rPr lang="cs-CZ" sz="900" dirty="0"/>
              <a:t>Zaměstnavatel naplánuje v rámci rozvržení pracovní doby do 30. listopadu 2024 každému zaměstnanci s nerovnoměrně rozvrženou pracovní dobou (mimo zaměstnanců v zaměstnání strojvedoucí KZAM 83 112 a vozmistr kolejových vozidel  KZAM 72 247, nejméně poměrnou část týdenní pracovní doby připadající na šest kalendářních dnů, která odpovídá příslušné stanovené týdenní pracovní době (30:51, 32:09, 34:17 hod) na dny svátků </a:t>
            </a:r>
            <a:r>
              <a:rPr lang="cs-CZ" sz="900" b="0" dirty="0"/>
              <a:t>tak, aby nebyl narušen odpočinek mezi směnami a nepřetržitý odpočinek v týdnu. Podmínkou je sjednání pracovního poměru na stanovenou týdenní pracovní dobu a trvání pracovního poměru po celý kalendářní rok. </a:t>
            </a:r>
          </a:p>
          <a:p>
            <a:r>
              <a:rPr lang="cs-CZ" sz="900" b="0" dirty="0"/>
              <a:t> </a:t>
            </a:r>
          </a:p>
          <a:p>
            <a:r>
              <a:rPr lang="cs-CZ" sz="900" dirty="0"/>
              <a:t>U zaměstnanců zařazených v režimu letmo v zaměstnání strojvedoucí KZAM 83 112 a vozmistr kolejových vozidel KZAM 72247, vzniká při nenaplánování směny ve dnech pondělí, až pátek, na které připadne svátek, nárok na náhradu mzdy ve výši průměrného výdělku za poměrnou část týdenní pracovní doby připadající na jeden kalendářní den, která odpovídá příslušné stanovené týdenní pracovní době.</a:t>
            </a:r>
          </a:p>
          <a:p>
            <a:r>
              <a:rPr lang="cs-CZ" sz="900" b="0" dirty="0"/>
              <a:t> </a:t>
            </a:r>
          </a:p>
          <a:p>
            <a:r>
              <a:rPr lang="cs-CZ" sz="900" b="0" dirty="0"/>
              <a:t>Pro měsíc prosinec se ustanovení výše uvedeného článku nepoužijí, bližší podmínky upřesňuje metodický pokyn k PKS ČD, a.s. na rok 2024.</a:t>
            </a:r>
          </a:p>
          <a:p>
            <a:r>
              <a:rPr lang="cs-CZ" sz="900" b="0" dirty="0"/>
              <a:t> </a:t>
            </a:r>
          </a:p>
          <a:p>
            <a:r>
              <a:rPr lang="cs-CZ" sz="900" dirty="0"/>
              <a:t>U zaměstnanců zařazených v režimu „turnus“ v zaměstnání strojvedoucí KZAM 83 112 a vozmistr kolejových vozidel KZAM 72 247 vzniká při nenaplánování směny ve dnech pondělí, až pátek na které připadne svátek, nárok na náhradu mzdy ve výši průměrného výdělku, za poměrnou část týdenní pracovní doby připadající na jeden kalendářní den, který odpovídá příslušné stanovené týdenní pracovní době. Maximální doba připadající na takto poskytnutou náhradu mzdy činí poměrnou část týdenní pracovní doby připadající na šest kalendářních dnů, která odpovídá příslušné stanovené týdenní pracovní době (30:51, 32:09, 34:17 hod). </a:t>
            </a:r>
            <a:r>
              <a:rPr lang="cs-CZ" sz="900" b="0" dirty="0"/>
              <a:t>Tato maximální doba se vztahuje na období celého kalendářního roku, tj. i na měsíc prosinec 2024. Podmínkou je sjednání pracovního poměru na stanovenou týdenní pracovní dobu a trvání pracovního poměru po celý kalendářní rok. </a:t>
            </a:r>
          </a:p>
        </p:txBody>
      </p:sp>
    </p:spTree>
    <p:extLst>
      <p:ext uri="{BB962C8B-B14F-4D97-AF65-F5344CB8AC3E}">
        <p14:creationId xmlns:p14="http://schemas.microsoft.com/office/powerpoint/2010/main" val="81993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Pracovní doba – rozvrh směn a vyrovnání zaměstnanců letmo</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6</a:t>
            </a:fld>
            <a:endParaRPr lang="cs-CZ" dirty="0"/>
          </a:p>
        </p:txBody>
      </p:sp>
      <p:sp>
        <p:nvSpPr>
          <p:cNvPr id="5" name="Zástupný symbol pro obsah 4"/>
          <p:cNvSpPr>
            <a:spLocks noGrp="1"/>
          </p:cNvSpPr>
          <p:nvPr>
            <p:ph sz="quarter" idx="17"/>
          </p:nvPr>
        </p:nvSpPr>
        <p:spPr/>
        <p:txBody>
          <a:bodyPr anchor="ctr"/>
          <a:lstStyle/>
          <a:p>
            <a:r>
              <a:rPr lang="cs-CZ" dirty="0"/>
              <a:t>Zaměstnavatel je povinen vypracovat písemný rozvrh týdenní pracovní doby v elektronické podobě, popř. v listinné podobě a prokazatelně s ním seznámit zaměstnance nejpozději 2 týdny před začátkem období, na něž je pracovní doba rozvržena, pokud se nedohodne se zaměstnancem na jiné době seznámení.</a:t>
            </a:r>
            <a:r>
              <a:rPr lang="cs-CZ" b="0" dirty="0"/>
              <a:t> Písemný rozvrh směn obdrží i zaměstnanci, kteří mají rovnoměrně rozvrženou pracovní dobu.</a:t>
            </a:r>
          </a:p>
          <a:p>
            <a:r>
              <a:rPr lang="cs-CZ" b="0" dirty="0"/>
              <a:t>Zaměstnavatel rozvrhne nerovnoměrně rozvrženou pracovní dobu tak, aby odpovídala stanovené týdenní pracovní době za vyrovnávací období.</a:t>
            </a:r>
          </a:p>
          <a:p>
            <a:endParaRPr lang="cs-CZ" b="0" dirty="0"/>
          </a:p>
          <a:p>
            <a:r>
              <a:rPr lang="cs-CZ" dirty="0"/>
              <a:t>Pro zaměstnance letmo je stanoveno vyrovnávací období v délce kalendářního měsíce. </a:t>
            </a:r>
            <a:r>
              <a:rPr lang="cs-CZ" b="0" dirty="0"/>
              <a:t>Zaměstnavatel průběžně během vyrovnávacího období plánuje na vyrovnávací období směny tak, aby byla zabezpečena provozní potřeba výkonu práce.</a:t>
            </a:r>
          </a:p>
          <a:p>
            <a:endParaRPr lang="cs-CZ" dirty="0"/>
          </a:p>
        </p:txBody>
      </p:sp>
    </p:spTree>
    <p:extLst>
      <p:ext uri="{BB962C8B-B14F-4D97-AF65-F5344CB8AC3E}">
        <p14:creationId xmlns:p14="http://schemas.microsoft.com/office/powerpoint/2010/main" val="153770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Pracovní doba – dělená směna</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7</a:t>
            </a:fld>
            <a:endParaRPr lang="cs-CZ" dirty="0"/>
          </a:p>
        </p:txBody>
      </p:sp>
      <p:sp>
        <p:nvSpPr>
          <p:cNvPr id="5" name="Zástupný symbol pro obsah 4"/>
          <p:cNvSpPr>
            <a:spLocks noGrp="1"/>
          </p:cNvSpPr>
          <p:nvPr>
            <p:ph sz="quarter" idx="17"/>
          </p:nvPr>
        </p:nvSpPr>
        <p:spPr/>
        <p:txBody>
          <a:bodyPr>
            <a:normAutofit fontScale="77500" lnSpcReduction="20000"/>
          </a:bodyPr>
          <a:lstStyle/>
          <a:p>
            <a:r>
              <a:rPr lang="cs-CZ" b="0" dirty="0"/>
              <a:t>Směna může být nad rámec poskytování přestávky na jídlo a oddech rozdělena </a:t>
            </a:r>
            <a:r>
              <a:rPr lang="cs-CZ" dirty="0"/>
              <a:t>do dvou</a:t>
            </a:r>
            <a:r>
              <a:rPr lang="cs-CZ" b="0" dirty="0"/>
              <a:t>, po dohodě s odborovou organizací do tří částí. </a:t>
            </a:r>
          </a:p>
          <a:p>
            <a:r>
              <a:rPr lang="cs-CZ" dirty="0"/>
              <a:t> </a:t>
            </a:r>
          </a:p>
          <a:p>
            <a:r>
              <a:rPr lang="cs-CZ" b="0" dirty="0"/>
              <a:t>Při stanovení dělené směny </a:t>
            </a:r>
            <a:r>
              <a:rPr lang="cs-CZ" dirty="0"/>
              <a:t>nesmí být doba, po kterou je směna rozdělena, delší než doba výkonu práce</a:t>
            </a:r>
            <a:r>
              <a:rPr lang="cs-CZ" b="0" dirty="0"/>
              <a:t>. </a:t>
            </a:r>
            <a:r>
              <a:rPr lang="cs-CZ" dirty="0"/>
              <a:t>Doba rozdělení směny, která se nezapočítává do pracovní doby zaměstnance, nesmí přesáhnout 6 hodin</a:t>
            </a:r>
            <a:r>
              <a:rPr lang="cs-CZ" b="0" dirty="0"/>
              <a:t>, s výjimkou směny, kdy v obratové stanici je doba od ukončení výkonu do zahájení nového výkonu delší než 6 hodin a současně není splněna doba odpočinku.</a:t>
            </a:r>
          </a:p>
          <a:p>
            <a:r>
              <a:rPr lang="cs-CZ" b="0" dirty="0"/>
              <a:t> </a:t>
            </a:r>
          </a:p>
          <a:p>
            <a:r>
              <a:rPr lang="cs-CZ" dirty="0"/>
              <a:t>Narušením dělené směny zpožděním nebo živelnou událostí se charakter původního naplánovaného rozdělení směny nezmění, pokud nedojde díky těmto vlivům ke zkrácení pod 60 minut.</a:t>
            </a:r>
          </a:p>
          <a:p>
            <a:r>
              <a:rPr lang="cs-CZ" b="0" dirty="0"/>
              <a:t> </a:t>
            </a:r>
          </a:p>
          <a:p>
            <a:r>
              <a:rPr lang="cs-CZ" b="0" dirty="0"/>
              <a:t>U zaměstnanců, kteří mají uzavřenu pracovní smlouvu na zaměstnání </a:t>
            </a:r>
            <a:r>
              <a:rPr lang="cs-CZ" dirty="0"/>
              <a:t>strojvedoucí</a:t>
            </a:r>
            <a:r>
              <a:rPr lang="cs-CZ" b="0" dirty="0"/>
              <a:t>, je v období kalendářního měsíce </a:t>
            </a:r>
            <a:r>
              <a:rPr lang="cs-CZ" dirty="0"/>
              <a:t>stanoven limit maximálně 13 hodin skutečné doby rozdělení směn, nedohodne-li se příslušná odborová organizace prostřednictvím tzv. „turnusového důvěrníka“ (zaměstnanec pověřený příslušnou odborovou organizací) se zaměstnavatelem jinak.</a:t>
            </a:r>
          </a:p>
          <a:p>
            <a:r>
              <a:rPr lang="cs-CZ" b="0" dirty="0"/>
              <a:t>Toto ustanovení se týká i zaměstnanců zařazených v režimu letmo.</a:t>
            </a:r>
          </a:p>
          <a:p>
            <a:endParaRPr lang="cs-CZ" dirty="0"/>
          </a:p>
        </p:txBody>
      </p:sp>
    </p:spTree>
    <p:extLst>
      <p:ext uri="{BB962C8B-B14F-4D97-AF65-F5344CB8AC3E}">
        <p14:creationId xmlns:p14="http://schemas.microsoft.com/office/powerpoint/2010/main" val="1059560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nepřetržitý odpočinek mezi směnami</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8</a:t>
            </a:fld>
            <a:endParaRPr lang="cs-CZ" dirty="0"/>
          </a:p>
        </p:txBody>
      </p:sp>
      <p:sp>
        <p:nvSpPr>
          <p:cNvPr id="5" name="Zástupný symbol pro obsah 4"/>
          <p:cNvSpPr>
            <a:spLocks noGrp="1"/>
          </p:cNvSpPr>
          <p:nvPr>
            <p:ph sz="quarter" idx="17"/>
          </p:nvPr>
        </p:nvSpPr>
        <p:spPr/>
        <p:txBody>
          <a:bodyPr/>
          <a:lstStyle/>
          <a:p>
            <a:endParaRPr lang="cs-CZ" dirty="0"/>
          </a:p>
          <a:p>
            <a:r>
              <a:rPr lang="cs-CZ" b="0" dirty="0"/>
              <a:t>Týká se zaměstnanců, na které se vztahuje NV 589/2006, Sb.</a:t>
            </a:r>
          </a:p>
          <a:p>
            <a:endParaRPr lang="cs-CZ" b="0" dirty="0"/>
          </a:p>
          <a:p>
            <a:pPr algn="just"/>
            <a:r>
              <a:rPr lang="cs-CZ" b="0" dirty="0"/>
              <a:t>zaměstnavatel rozvrhne pracovní dobu tak, aby zaměstnanec drážní dopravy měl mezi koncem jedné směny a začátkem následující směny nepřetržitý odpočinek po dobu alespoň </a:t>
            </a:r>
            <a:r>
              <a:rPr lang="cs-CZ" dirty="0"/>
              <a:t>11 hodin </a:t>
            </a:r>
            <a:r>
              <a:rPr lang="cs-CZ" u="sng" dirty="0">
                <a:solidFill>
                  <a:srgbClr val="FF0000"/>
                </a:solidFill>
              </a:rPr>
              <a:t>během 24 hodin po sobě jdoucích</a:t>
            </a:r>
            <a:r>
              <a:rPr lang="cs-CZ" b="0" dirty="0"/>
              <a:t>. Odpočinek mezi směnami může být zkrácen až na </a:t>
            </a:r>
            <a:r>
              <a:rPr lang="cs-CZ" dirty="0"/>
              <a:t>7 hodin </a:t>
            </a:r>
            <a:r>
              <a:rPr lang="cs-CZ" b="0" dirty="0"/>
              <a:t>během 24 hodin po sobě jdoucích za předpokladu, že zaměstnavatel na své náklady zajistí zaměstnanci </a:t>
            </a:r>
            <a:r>
              <a:rPr lang="cs-CZ" dirty="0"/>
              <a:t>možnost spánku na lůžku po dobu alespoň 6 hodin</a:t>
            </a:r>
            <a:r>
              <a:rPr lang="cs-CZ" b="0" dirty="0"/>
              <a:t>, a následující odpočinek bude prodloužen o dobu zkrácení. </a:t>
            </a:r>
          </a:p>
        </p:txBody>
      </p:sp>
    </p:spTree>
    <p:extLst>
      <p:ext uri="{BB962C8B-B14F-4D97-AF65-F5344CB8AC3E}">
        <p14:creationId xmlns:p14="http://schemas.microsoft.com/office/powerpoint/2010/main" val="372647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 – nepřetržitý odpočinek mezi směnami</a:t>
            </a:r>
          </a:p>
        </p:txBody>
      </p:sp>
      <p:sp>
        <p:nvSpPr>
          <p:cNvPr id="3" name="Zástupný symbol pro datum 2"/>
          <p:cNvSpPr>
            <a:spLocks noGrp="1"/>
          </p:cNvSpPr>
          <p:nvPr>
            <p:ph type="dt" sz="half" idx="14"/>
          </p:nvPr>
        </p:nvSpPr>
        <p:spPr/>
        <p:txBody>
          <a:bodyPr/>
          <a:lstStyle/>
          <a:p>
            <a:fld id="{6CBD5E0B-20C2-41D5-9D91-CBC4B860D9B5}" type="datetime4">
              <a:rPr lang="cs-CZ" smtClean="0"/>
              <a:t>14. března 2024</a:t>
            </a:fld>
            <a:endParaRPr lang="cs-CZ"/>
          </a:p>
        </p:txBody>
      </p:sp>
      <p:sp>
        <p:nvSpPr>
          <p:cNvPr id="4" name="Zástupný symbol pro číslo snímku 3"/>
          <p:cNvSpPr>
            <a:spLocks noGrp="1"/>
          </p:cNvSpPr>
          <p:nvPr>
            <p:ph type="sldNum" sz="quarter" idx="16"/>
          </p:nvPr>
        </p:nvSpPr>
        <p:spPr/>
        <p:txBody>
          <a:bodyPr/>
          <a:lstStyle/>
          <a:p>
            <a:pPr algn="l"/>
            <a:r>
              <a:rPr lang="cs-CZ"/>
              <a:t>Strana </a:t>
            </a:r>
            <a:fld id="{16492D80-8647-4927-9515-61DAC1B6EF2E}" type="slidenum">
              <a:rPr lang="cs-CZ" smtClean="0"/>
              <a:pPr algn="l"/>
              <a:t>9</a:t>
            </a:fld>
            <a:endParaRPr lang="cs-CZ" dirty="0"/>
          </a:p>
        </p:txBody>
      </p:sp>
      <p:sp>
        <p:nvSpPr>
          <p:cNvPr id="5" name="Zástupný symbol pro obsah 4"/>
          <p:cNvSpPr>
            <a:spLocks noGrp="1"/>
          </p:cNvSpPr>
          <p:nvPr>
            <p:ph sz="quarter" idx="17"/>
          </p:nvPr>
        </p:nvSpPr>
        <p:spPr/>
        <p:txBody>
          <a:bodyPr/>
          <a:lstStyle/>
          <a:p>
            <a:endParaRPr lang="cs-CZ" dirty="0"/>
          </a:p>
          <a:p>
            <a:r>
              <a:rPr lang="cs-CZ" b="0" dirty="0"/>
              <a:t>Nepřetržitý odpočinek mezi směnami musí být poskytnut v rámci 24 hodin tak, aby součet délky směny a doby navazujícího odpočinku se rovnal 24 hodinám. </a:t>
            </a:r>
          </a:p>
          <a:p>
            <a:endParaRPr lang="cs-CZ" dirty="0"/>
          </a:p>
          <a:p>
            <a:endParaRPr lang="cs-CZ" dirty="0"/>
          </a:p>
        </p:txBody>
      </p:sp>
      <p:pic>
        <p:nvPicPr>
          <p:cNvPr id="6" name="Obrázek 5"/>
          <p:cNvPicPr/>
          <p:nvPr/>
        </p:nvPicPr>
        <p:blipFill>
          <a:blip r:embed="rId2"/>
          <a:stretch>
            <a:fillRect/>
          </a:stretch>
        </p:blipFill>
        <p:spPr>
          <a:xfrm>
            <a:off x="681643" y="2709948"/>
            <a:ext cx="7747461" cy="3226463"/>
          </a:xfrm>
          <a:prstGeom prst="rect">
            <a:avLst/>
          </a:prstGeom>
        </p:spPr>
      </p:pic>
    </p:spTree>
    <p:extLst>
      <p:ext uri="{BB962C8B-B14F-4D97-AF65-F5344CB8AC3E}">
        <p14:creationId xmlns:p14="http://schemas.microsoft.com/office/powerpoint/2010/main" val="1115748933"/>
      </p:ext>
    </p:extLst>
  </p:cSld>
  <p:clrMapOvr>
    <a:masterClrMapping/>
  </p:clrMapOvr>
</p:sld>
</file>

<file path=ppt/theme/theme1.xml><?xml version="1.0" encoding="utf-8"?>
<a:theme xmlns:a="http://schemas.openxmlformats.org/drawingml/2006/main" name="2007_CD_prezentace">
  <a:themeElements>
    <a:clrScheme name="ČD">
      <a:dk1>
        <a:sysClr val="windowText" lastClr="000000"/>
      </a:dk1>
      <a:lt1>
        <a:sysClr val="window" lastClr="FFFFFF"/>
      </a:lt1>
      <a:dk2>
        <a:srgbClr val="002664"/>
      </a:dk2>
      <a:lt2>
        <a:srgbClr val="009FDA"/>
      </a:lt2>
      <a:accent1>
        <a:srgbClr val="009FDA"/>
      </a:accent1>
      <a:accent2>
        <a:srgbClr val="002664"/>
      </a:accent2>
      <a:accent3>
        <a:srgbClr val="FF671F"/>
      </a:accent3>
      <a:accent4>
        <a:srgbClr val="672146"/>
      </a:accent4>
      <a:accent5>
        <a:srgbClr val="00AF3F"/>
      </a:accent5>
      <a:accent6>
        <a:srgbClr val="CD202C"/>
      </a:accent6>
      <a:hlink>
        <a:srgbClr val="FFFFFF"/>
      </a:hlink>
      <a:folHlink>
        <a:srgbClr val="FFFFFF"/>
      </a:folHlink>
    </a:clrScheme>
    <a:fontScheme name="CD">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600" b="1"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4925">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ts val="2400"/>
          </a:lnSpc>
          <a:defRPr sz="1600" dirty="0" smtClean="0">
            <a:solidFill>
              <a:schemeClr val="bg2"/>
            </a:solidFill>
          </a:defRPr>
        </a:defPPr>
      </a:lstStyle>
    </a:txDef>
  </a:objectDefaults>
  <a:extraClrSchemeLst/>
</a:theme>
</file>

<file path=ppt/theme/theme2.xml><?xml version="1.0" encoding="utf-8"?>
<a:theme xmlns:a="http://schemas.openxmlformats.org/drawingml/2006/main" name="1_Motiv systému Office">
  <a:themeElements>
    <a:clrScheme name="ČD">
      <a:dk1>
        <a:sysClr val="windowText" lastClr="000000"/>
      </a:dk1>
      <a:lt1>
        <a:sysClr val="window" lastClr="FFFFFF"/>
      </a:lt1>
      <a:dk2>
        <a:srgbClr val="002664"/>
      </a:dk2>
      <a:lt2>
        <a:srgbClr val="009FDA"/>
      </a:lt2>
      <a:accent1>
        <a:srgbClr val="009FDA"/>
      </a:accent1>
      <a:accent2>
        <a:srgbClr val="002664"/>
      </a:accent2>
      <a:accent3>
        <a:srgbClr val="FF671F"/>
      </a:accent3>
      <a:accent4>
        <a:srgbClr val="672146"/>
      </a:accent4>
      <a:accent5>
        <a:srgbClr val="00AF3F"/>
      </a:accent5>
      <a:accent6>
        <a:srgbClr val="CD202C"/>
      </a:accent6>
      <a:hlink>
        <a:srgbClr val="FFFFFF"/>
      </a:hlink>
      <a:folHlink>
        <a:srgbClr val="FFFFFF"/>
      </a:folHlink>
    </a:clrScheme>
    <a:fontScheme name="CD">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2007_CD_prezentace_Narodni_dopravce</Template>
  <TotalTime>280</TotalTime>
  <Words>5327</Words>
  <Application>Microsoft Office PowerPoint</Application>
  <PresentationFormat>Předvádění na obrazovce (4:3)</PresentationFormat>
  <Paragraphs>514</Paragraphs>
  <Slides>42</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42</vt:i4>
      </vt:variant>
    </vt:vector>
  </HeadingPairs>
  <TitlesOfParts>
    <vt:vector size="49" baseType="lpstr">
      <vt:lpstr>Arial</vt:lpstr>
      <vt:lpstr>Arial Narrow</vt:lpstr>
      <vt:lpstr>ArialCE-Bold</vt:lpstr>
      <vt:lpstr>Calibri</vt:lpstr>
      <vt:lpstr>Wingdings</vt:lpstr>
      <vt:lpstr>2007_CD_prezentace</vt:lpstr>
      <vt:lpstr>1_Motiv systému Office</vt:lpstr>
      <vt:lpstr>Podniková kolektivní smlouva ČD, a.s., na rok 2024 a Sociální fond ČD, a.s., na rok 2024</vt:lpstr>
      <vt:lpstr>BOZP - Bezpečnost a ochrana zdraví při práci a pracovní prostředí  </vt:lpstr>
      <vt:lpstr>Pracovní doba – minimální délka směny</vt:lpstr>
      <vt:lpstr>Pracovní doba – vyrovnávací období</vt:lpstr>
      <vt:lpstr>Pracovní doba – svátkové právo</vt:lpstr>
      <vt:lpstr>Pracovní doba – rozvrh směn a vyrovnání zaměstnanců letmo</vt:lpstr>
      <vt:lpstr>Pracovní doba – dělená směna</vt:lpstr>
      <vt:lpstr>Pracovní doba – nepřetržitý odpočinek mezi směnami</vt:lpstr>
      <vt:lpstr>Pracovní doba – nepřetržitý odpočinek mezi směnami</vt:lpstr>
      <vt:lpstr>Pracovní doba – nepřetržitý odpočinek mezi směnami</vt:lpstr>
      <vt:lpstr>Pracovní doba – nepřetržitý odpočinek v týdnu</vt:lpstr>
      <vt:lpstr>Pracovní doba – nepřetržitý odpočinek v týdnu</vt:lpstr>
      <vt:lpstr>Pracovní doba – dovolená + dodatkové volno</vt:lpstr>
      <vt:lpstr> Řád pro odměňování - Mzdový tarif </vt:lpstr>
      <vt:lpstr>Řád pro odměňování – Osobní ohodnocení</vt:lpstr>
      <vt:lpstr>Osobní ohodnocení – variabilní ukazatel</vt:lpstr>
      <vt:lpstr>Osobní ohodnocení – fixní ukazatel</vt:lpstr>
      <vt:lpstr>Osobní ohodnocení – fixní ukazatel</vt:lpstr>
      <vt:lpstr>Osobní ohodnocení – fixní ukazatel</vt:lpstr>
      <vt:lpstr>Osobní ohodnocení – fixní ukazatel</vt:lpstr>
      <vt:lpstr>Smlouvy o mzdě</vt:lpstr>
      <vt:lpstr>Smlouvy o mzdě</vt:lpstr>
      <vt:lpstr>Smlouvy o mzdě</vt:lpstr>
      <vt:lpstr>Smlouvy o mzdě</vt:lpstr>
      <vt:lpstr>Dohody mimo pracovní poměr – DPP nebo DPČ</vt:lpstr>
      <vt:lpstr>Dohody mimo pracovní poměr – DPP nebo DPČ</vt:lpstr>
      <vt:lpstr>Příplatek za nepravidelný nástup</vt:lpstr>
      <vt:lpstr>Stravování</vt:lpstr>
      <vt:lpstr>Stravné</vt:lpstr>
      <vt:lpstr>Kondiční ozdravné pobyty</vt:lpstr>
      <vt:lpstr>Sociální fond ČD, a.s., na rok 2024</vt:lpstr>
      <vt:lpstr>Sociální fond ČD, a.s., na rok 2024</vt:lpstr>
      <vt:lpstr>Kulturní a sportovní akce</vt:lpstr>
      <vt:lpstr>Příspěvek na rekreace CK ČD travel nebo spolupracující CK</vt:lpstr>
      <vt:lpstr>Příspěvek na rekreace CK ČD travel nebo spolupracující CK</vt:lpstr>
      <vt:lpstr>Příspěvek na TDM</vt:lpstr>
      <vt:lpstr>Rekreační pobyty pro vybraná zaměstnání</vt:lpstr>
      <vt:lpstr>Rekreační pobyty pro vybraná zaměstnání</vt:lpstr>
      <vt:lpstr>Rekreační pobyty pro vybraná zaměstnání</vt:lpstr>
      <vt:lpstr>Příspěvek na penzijní připojištění</vt:lpstr>
      <vt:lpstr>Příspěvek do Nadačního fondu Železnice srdcem</vt:lpstr>
      <vt:lpstr>Děkuji za pozornost</vt:lpstr>
    </vt:vector>
  </TitlesOfParts>
  <Company>České dráhy,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Bauerová Lucie, Ing.</dc:creator>
  <cp:lastModifiedBy>Robert Benda</cp:lastModifiedBy>
  <cp:revision>41</cp:revision>
  <dcterms:created xsi:type="dcterms:W3CDTF">2024-02-02T11:10:43Z</dcterms:created>
  <dcterms:modified xsi:type="dcterms:W3CDTF">2024-03-14T14:38:14Z</dcterms:modified>
</cp:coreProperties>
</file>